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notesSlides/notesSlide6.xml" ContentType="application/vnd.openxmlformats-officedocument.presentationml.notesSlide+xml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notesSlides/notesSlide7.xml" ContentType="application/vnd.openxmlformats-officedocument.presentationml.notesSlide+xml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embeddings/oleObject17.bin" ContentType="application/vnd.openxmlformats-officedocument.oleObject"/>
  <Override PartName="/ppt/notesSlides/notesSlide10.xml" ContentType="application/vnd.openxmlformats-officedocument.presentationml.notesSlide+xml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notesSlides/notesSlide11.xml" ContentType="application/vnd.openxmlformats-officedocument.presentationml.notesSlide+xml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notesSlides/notesSlide12.xml" ContentType="application/vnd.openxmlformats-officedocument.presentationml.notesSlide+xml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notesSlides/notesSlide13.xml" ContentType="application/vnd.openxmlformats-officedocument.presentationml.notesSlide+xml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notesSlides/notesSlide17.xml" ContentType="application/vnd.openxmlformats-officedocument.presentationml.notesSlide+xml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ppt/embeddings/oleObject47.bin" ContentType="application/vnd.openxmlformats-officedocument.oleObject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embeddings/oleObject48.bin" ContentType="application/vnd.openxmlformats-officedocument.oleObject"/>
  <Override PartName="/ppt/embeddings/oleObject49.bin" ContentType="application/vnd.openxmlformats-officedocument.oleObject"/>
  <Override PartName="/ppt/embeddings/oleObject50.bin" ContentType="application/vnd.openxmlformats-officedocument.oleObject"/>
  <Override PartName="/ppt/embeddings/oleObject51.bin" ContentType="application/vnd.openxmlformats-officedocument.oleObject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embeddings/oleObject52.bin" ContentType="application/vnd.openxmlformats-officedocument.oleObject"/>
  <Override PartName="/ppt/embeddings/oleObject53.bin" ContentType="application/vnd.openxmlformats-officedocument.oleObject"/>
  <Override PartName="/ppt/embeddings/oleObject54.bin" ContentType="application/vnd.openxmlformats-officedocument.oleObject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embeddings/oleObject55.bin" ContentType="application/vnd.openxmlformats-officedocument.oleObject"/>
  <Override PartName="/ppt/embeddings/oleObject56.bin" ContentType="application/vnd.openxmlformats-officedocument.oleObject"/>
  <Override PartName="/ppt/embeddings/oleObject57.bin" ContentType="application/vnd.openxmlformats-officedocument.oleObject"/>
  <Override PartName="/ppt/embeddings/oleObject58.bin" ContentType="application/vnd.openxmlformats-officedocument.oleObject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embeddings/oleObject59.bin" ContentType="application/vnd.openxmlformats-officedocument.oleObject"/>
  <Override PartName="/ppt/embeddings/oleObject60.bin" ContentType="application/vnd.openxmlformats-officedocument.oleObject"/>
  <Override PartName="/ppt/embeddings/oleObject61.bin" ContentType="application/vnd.openxmlformats-officedocument.oleObject"/>
  <Override PartName="/ppt/embeddings/oleObject62.bin" ContentType="application/vnd.openxmlformats-officedocument.oleObject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embeddings/oleObject63.bin" ContentType="application/vnd.openxmlformats-officedocument.oleObject"/>
  <Override PartName="/ppt/embeddings/oleObject64.bin" ContentType="application/vnd.openxmlformats-officedocument.oleObject"/>
  <Override PartName="/ppt/embeddings/oleObject65.bin" ContentType="application/vnd.openxmlformats-officedocument.oleObject"/>
  <Override PartName="/ppt/notesSlides/notesSlide36.xml" ContentType="application/vnd.openxmlformats-officedocument.presentationml.notesSlide+xml"/>
  <Override PartName="/ppt/embeddings/oleObject66.bin" ContentType="application/vnd.openxmlformats-officedocument.oleObject"/>
  <Override PartName="/ppt/embeddings/oleObject67.bin" ContentType="application/vnd.openxmlformats-officedocument.oleObject"/>
  <Override PartName="/ppt/embeddings/oleObject68.bin" ContentType="application/vnd.openxmlformats-officedocument.oleObject"/>
  <Override PartName="/ppt/embeddings/oleObject69.bin" ContentType="application/vnd.openxmlformats-officedocument.oleObject"/>
  <Override PartName="/ppt/embeddings/oleObject70.bin" ContentType="application/vnd.openxmlformats-officedocument.oleObject"/>
  <Override PartName="/ppt/notesSlides/notesSlide37.xml" ContentType="application/vnd.openxmlformats-officedocument.presentationml.notesSlide+xml"/>
  <Override PartName="/ppt/embeddings/oleObject71.bin" ContentType="application/vnd.openxmlformats-officedocument.oleObject"/>
  <Override PartName="/ppt/embeddings/oleObject72.bin" ContentType="application/vnd.openxmlformats-officedocument.oleObject"/>
  <Override PartName="/ppt/embeddings/oleObject73.bin" ContentType="application/vnd.openxmlformats-officedocument.oleObject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embeddings/oleObject74.bin" ContentType="application/vnd.openxmlformats-officedocument.oleObject"/>
  <Override PartName="/ppt/embeddings/oleObject75.bin" ContentType="application/vnd.openxmlformats-officedocument.oleObject"/>
  <Override PartName="/ppt/embeddings/oleObject76.bin" ContentType="application/vnd.openxmlformats-officedocument.oleObject"/>
  <Override PartName="/ppt/embeddings/oleObject77.bin" ContentType="application/vnd.openxmlformats-officedocument.oleObject"/>
  <Override PartName="/ppt/embeddings/oleObject78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17" r:id="rId1"/>
  </p:sldMasterIdLst>
  <p:notesMasterIdLst>
    <p:notesMasterId r:id="rId69"/>
  </p:notesMasterIdLst>
  <p:handoutMasterIdLst>
    <p:handoutMasterId r:id="rId70"/>
  </p:handoutMasterIdLst>
  <p:sldIdLst>
    <p:sldId id="409" r:id="rId2"/>
    <p:sldId id="492" r:id="rId3"/>
    <p:sldId id="507" r:id="rId4"/>
    <p:sldId id="508" r:id="rId5"/>
    <p:sldId id="506" r:id="rId6"/>
    <p:sldId id="505" r:id="rId7"/>
    <p:sldId id="509" r:id="rId8"/>
    <p:sldId id="510" r:id="rId9"/>
    <p:sldId id="511" r:id="rId10"/>
    <p:sldId id="512" r:id="rId11"/>
    <p:sldId id="513" r:id="rId12"/>
    <p:sldId id="427" r:id="rId13"/>
    <p:sldId id="514" r:id="rId14"/>
    <p:sldId id="517" r:id="rId15"/>
    <p:sldId id="516" r:id="rId16"/>
    <p:sldId id="519" r:id="rId17"/>
    <p:sldId id="520" r:id="rId18"/>
    <p:sldId id="518" r:id="rId19"/>
    <p:sldId id="526" r:id="rId20"/>
    <p:sldId id="523" r:id="rId21"/>
    <p:sldId id="522" r:id="rId22"/>
    <p:sldId id="524" r:id="rId23"/>
    <p:sldId id="527" r:id="rId24"/>
    <p:sldId id="521" r:id="rId25"/>
    <p:sldId id="528" r:id="rId26"/>
    <p:sldId id="529" r:id="rId27"/>
    <p:sldId id="530" r:id="rId28"/>
    <p:sldId id="531" r:id="rId29"/>
    <p:sldId id="532" r:id="rId30"/>
    <p:sldId id="533" r:id="rId31"/>
    <p:sldId id="534" r:id="rId32"/>
    <p:sldId id="550" r:id="rId33"/>
    <p:sldId id="535" r:id="rId34"/>
    <p:sldId id="536" r:id="rId35"/>
    <p:sldId id="501" r:id="rId36"/>
    <p:sldId id="538" r:id="rId37"/>
    <p:sldId id="537" r:id="rId38"/>
    <p:sldId id="539" r:id="rId39"/>
    <p:sldId id="540" r:id="rId40"/>
    <p:sldId id="541" r:id="rId41"/>
    <p:sldId id="542" r:id="rId42"/>
    <p:sldId id="502" r:id="rId43"/>
    <p:sldId id="543" r:id="rId44"/>
    <p:sldId id="544" r:id="rId45"/>
    <p:sldId id="545" r:id="rId46"/>
    <p:sldId id="546" r:id="rId47"/>
    <p:sldId id="547" r:id="rId48"/>
    <p:sldId id="548" r:id="rId49"/>
    <p:sldId id="549" r:id="rId50"/>
    <p:sldId id="525" r:id="rId51"/>
    <p:sldId id="474" r:id="rId52"/>
    <p:sldId id="471" r:id="rId53"/>
    <p:sldId id="472" r:id="rId54"/>
    <p:sldId id="473" r:id="rId55"/>
    <p:sldId id="484" r:id="rId56"/>
    <p:sldId id="415" r:id="rId57"/>
    <p:sldId id="416" r:id="rId58"/>
    <p:sldId id="482" r:id="rId59"/>
    <p:sldId id="477" r:id="rId60"/>
    <p:sldId id="373" r:id="rId61"/>
    <p:sldId id="485" r:id="rId62"/>
    <p:sldId id="486" r:id="rId63"/>
    <p:sldId id="420" r:id="rId64"/>
    <p:sldId id="490" r:id="rId65"/>
    <p:sldId id="491" r:id="rId66"/>
    <p:sldId id="489" r:id="rId67"/>
    <p:sldId id="487" r:id="rId68"/>
  </p:sldIdLst>
  <p:sldSz cx="9144000" cy="6858000" type="screen4x3"/>
  <p:notesSz cx="6858000" cy="9144000"/>
  <p:custDataLst>
    <p:tags r:id="rId7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7C1E8"/>
    <a:srgbClr val="7097D1"/>
    <a:srgbClr val="7632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Objects="1">
      <p:cViewPr>
        <p:scale>
          <a:sx n="150" d="100"/>
          <a:sy n="150" d="100"/>
        </p:scale>
        <p:origin x="-512" y="48"/>
      </p:cViewPr>
      <p:guideLst>
        <p:guide orient="horz" pos="3744"/>
        <p:guide pos="153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notesMaster" Target="notesMasters/notesMaster1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handoutMaster" Target="handoutMasters/handoutMaster1.xml"/><Relationship Id="rId71" Type="http://schemas.openxmlformats.org/officeDocument/2006/relationships/printerSettings" Target="printerSettings/printerSettings1.bin"/><Relationship Id="rId72" Type="http://schemas.openxmlformats.org/officeDocument/2006/relationships/tags" Target="tags/tag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presProps" Target="presProps.xml"/><Relationship Id="rId74" Type="http://schemas.openxmlformats.org/officeDocument/2006/relationships/viewProps" Target="viewProps.xml"/><Relationship Id="rId75" Type="http://schemas.openxmlformats.org/officeDocument/2006/relationships/theme" Target="theme/theme1.xml"/><Relationship Id="rId76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4" Type="http://schemas.openxmlformats.org/officeDocument/2006/relationships/image" Target="../media/image22.emf"/><Relationship Id="rId1" Type="http://schemas.openxmlformats.org/officeDocument/2006/relationships/image" Target="../media/image19.emf"/><Relationship Id="rId2" Type="http://schemas.openxmlformats.org/officeDocument/2006/relationships/image" Target="../media/image20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4" Type="http://schemas.openxmlformats.org/officeDocument/2006/relationships/image" Target="../media/image32.emf"/><Relationship Id="rId5" Type="http://schemas.openxmlformats.org/officeDocument/2006/relationships/image" Target="../media/image33.emf"/><Relationship Id="rId6" Type="http://schemas.openxmlformats.org/officeDocument/2006/relationships/image" Target="../media/image38.emf"/><Relationship Id="rId1" Type="http://schemas.openxmlformats.org/officeDocument/2006/relationships/image" Target="../media/image29.emf"/><Relationship Id="rId2" Type="http://schemas.openxmlformats.org/officeDocument/2006/relationships/image" Target="../media/image30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Relationship Id="rId2" Type="http://schemas.openxmlformats.org/officeDocument/2006/relationships/image" Target="../media/image31.emf"/><Relationship Id="rId3" Type="http://schemas.openxmlformats.org/officeDocument/2006/relationships/image" Target="../media/image33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Relationship Id="rId2" Type="http://schemas.openxmlformats.org/officeDocument/2006/relationships/image" Target="../media/image31.emf"/><Relationship Id="rId3" Type="http://schemas.openxmlformats.org/officeDocument/2006/relationships/image" Target="../media/image33.e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4" Type="http://schemas.openxmlformats.org/officeDocument/2006/relationships/image" Target="../media/image38.emf"/><Relationship Id="rId1" Type="http://schemas.openxmlformats.org/officeDocument/2006/relationships/image" Target="../media/image30.emf"/><Relationship Id="rId2" Type="http://schemas.openxmlformats.org/officeDocument/2006/relationships/image" Target="../media/image3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Relationship Id="rId2" Type="http://schemas.openxmlformats.org/officeDocument/2006/relationships/image" Target="../media/image43.emf"/><Relationship Id="rId3" Type="http://schemas.openxmlformats.org/officeDocument/2006/relationships/image" Target="../media/image44.e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4" Type="http://schemas.openxmlformats.org/officeDocument/2006/relationships/image" Target="../media/image45.emf"/><Relationship Id="rId1" Type="http://schemas.openxmlformats.org/officeDocument/2006/relationships/image" Target="../media/image42.emf"/><Relationship Id="rId2" Type="http://schemas.openxmlformats.org/officeDocument/2006/relationships/image" Target="../media/image43.e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4" Type="http://schemas.openxmlformats.org/officeDocument/2006/relationships/image" Target="../media/image47.emf"/><Relationship Id="rId1" Type="http://schemas.openxmlformats.org/officeDocument/2006/relationships/image" Target="../media/image42.emf"/><Relationship Id="rId2" Type="http://schemas.openxmlformats.org/officeDocument/2006/relationships/image" Target="../media/image43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emf"/><Relationship Id="rId2" Type="http://schemas.openxmlformats.org/officeDocument/2006/relationships/image" Target="../media/image50.emf"/><Relationship Id="rId3" Type="http://schemas.openxmlformats.org/officeDocument/2006/relationships/image" Target="../media/image51.e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4" Type="http://schemas.openxmlformats.org/officeDocument/2006/relationships/image" Target="../media/image52.emf"/><Relationship Id="rId5" Type="http://schemas.openxmlformats.org/officeDocument/2006/relationships/image" Target="../media/image53.emf"/><Relationship Id="rId1" Type="http://schemas.openxmlformats.org/officeDocument/2006/relationships/image" Target="../media/image49.emf"/><Relationship Id="rId2" Type="http://schemas.openxmlformats.org/officeDocument/2006/relationships/image" Target="../media/image50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emf"/><Relationship Id="rId2" Type="http://schemas.openxmlformats.org/officeDocument/2006/relationships/image" Target="../media/image50.emf"/><Relationship Id="rId3" Type="http://schemas.openxmlformats.org/officeDocument/2006/relationships/image" Target="../media/image51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4" Type="http://schemas.openxmlformats.org/officeDocument/2006/relationships/image" Target="../media/image26.emf"/><Relationship Id="rId5" Type="http://schemas.openxmlformats.org/officeDocument/2006/relationships/image" Target="../media/image27.emf"/><Relationship Id="rId6" Type="http://schemas.openxmlformats.org/officeDocument/2006/relationships/image" Target="../media/image28.emf"/><Relationship Id="rId1" Type="http://schemas.openxmlformats.org/officeDocument/2006/relationships/image" Target="../media/image23.emf"/><Relationship Id="rId2" Type="http://schemas.openxmlformats.org/officeDocument/2006/relationships/image" Target="../media/image24.e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4" Type="http://schemas.openxmlformats.org/officeDocument/2006/relationships/image" Target="../media/image64.emf"/><Relationship Id="rId1" Type="http://schemas.openxmlformats.org/officeDocument/2006/relationships/image" Target="../media/image61.emf"/><Relationship Id="rId2" Type="http://schemas.openxmlformats.org/officeDocument/2006/relationships/image" Target="../media/image62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4" Type="http://schemas.openxmlformats.org/officeDocument/2006/relationships/image" Target="../media/image32.emf"/><Relationship Id="rId5" Type="http://schemas.openxmlformats.org/officeDocument/2006/relationships/image" Target="../media/image33.emf"/><Relationship Id="rId6" Type="http://schemas.openxmlformats.org/officeDocument/2006/relationships/image" Target="../media/image34.emf"/><Relationship Id="rId1" Type="http://schemas.openxmlformats.org/officeDocument/2006/relationships/image" Target="../media/image29.emf"/><Relationship Id="rId2" Type="http://schemas.openxmlformats.org/officeDocument/2006/relationships/image" Target="../media/image3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Relationship Id="rId2" Type="http://schemas.openxmlformats.org/officeDocument/2006/relationships/image" Target="../media/image36.emf"/><Relationship Id="rId3" Type="http://schemas.openxmlformats.org/officeDocument/2006/relationships/image" Target="../media/image3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Relationship Id="rId2" Type="http://schemas.openxmlformats.org/officeDocument/2006/relationships/image" Target="../media/image36.emf"/><Relationship Id="rId3" Type="http://schemas.openxmlformats.org/officeDocument/2006/relationships/image" Target="../media/image3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Relationship Id="rId2" Type="http://schemas.openxmlformats.org/officeDocument/2006/relationships/image" Target="../media/image36.emf"/><Relationship Id="rId3" Type="http://schemas.openxmlformats.org/officeDocument/2006/relationships/image" Target="../media/image37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Relationship Id="rId2" Type="http://schemas.openxmlformats.org/officeDocument/2006/relationships/image" Target="../media/image36.emf"/><Relationship Id="rId3" Type="http://schemas.openxmlformats.org/officeDocument/2006/relationships/image" Target="../media/image37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4" Type="http://schemas.openxmlformats.org/officeDocument/2006/relationships/image" Target="../media/image32.emf"/><Relationship Id="rId5" Type="http://schemas.openxmlformats.org/officeDocument/2006/relationships/image" Target="../media/image33.emf"/><Relationship Id="rId6" Type="http://schemas.openxmlformats.org/officeDocument/2006/relationships/image" Target="../media/image34.emf"/><Relationship Id="rId1" Type="http://schemas.openxmlformats.org/officeDocument/2006/relationships/image" Target="../media/image29.emf"/><Relationship Id="rId2" Type="http://schemas.openxmlformats.org/officeDocument/2006/relationships/image" Target="../media/image3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CE288A-572B-3242-92BD-1DB5F7BDD50E}" type="datetimeFigureOut">
              <a:rPr lang="en-US" smtClean="0"/>
              <a:t>5/7/15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B57B9B-2F4C-9D46-B79D-D87146692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61406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EC5E04-0092-B745-AB39-50F52E035663}" type="datetimeFigureOut">
              <a:rPr lang="en-US" smtClean="0"/>
              <a:t>5/7/15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C66269-55CE-0345-90F5-F0D326DEF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45462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C66269-55CE-0345-90F5-F0D326DEF3F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3006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C66269-55CE-0345-90F5-F0D326DEF3F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017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C66269-55CE-0345-90F5-F0D326DEF3F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017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C66269-55CE-0345-90F5-F0D326DEF3F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017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C66269-55CE-0345-90F5-F0D326DEF3F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017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C66269-55CE-0345-90F5-F0D326DEF3F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017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C66269-55CE-0345-90F5-F0D326DEF3F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017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C66269-55CE-0345-90F5-F0D326DEF3F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3006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C66269-55CE-0345-90F5-F0D326DEF3F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3006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C66269-55CE-0345-90F5-F0D326DEF3F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3006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C66269-55CE-0345-90F5-F0D326DEF3F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017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C66269-55CE-0345-90F5-F0D326DEF3F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3006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C66269-55CE-0345-90F5-F0D326DEF3F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30064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C66269-55CE-0345-90F5-F0D326DEF3F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30064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C66269-55CE-0345-90F5-F0D326DEF3F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30064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C66269-55CE-0345-90F5-F0D326DEF3FA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30064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C66269-55CE-0345-90F5-F0D326DEF3FA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30064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C66269-55CE-0345-90F5-F0D326DEF3FA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30064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C66269-55CE-0345-90F5-F0D326DEF3FA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30064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C66269-55CE-0345-90F5-F0D326DEF3FA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30064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C66269-55CE-0345-90F5-F0D326DEF3FA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30064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C66269-55CE-0345-90F5-F0D326DEF3FA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017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C66269-55CE-0345-90F5-F0D326DEF3F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30064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C66269-55CE-0345-90F5-F0D326DEF3FA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30064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C66269-55CE-0345-90F5-F0D326DEF3FA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0176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C66269-55CE-0345-90F5-F0D326DEF3FA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30064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C66269-55CE-0345-90F5-F0D326DEF3FA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0176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C66269-55CE-0345-90F5-F0D326DEF3FA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0176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C66269-55CE-0345-90F5-F0D326DEF3FA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30064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C66269-55CE-0345-90F5-F0D326DEF3FA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30064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C66269-55CE-0345-90F5-F0D326DEF3FA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30064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C66269-55CE-0345-90F5-F0D326DEF3FA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0176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C66269-55CE-0345-90F5-F0D326DEF3FA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017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C66269-55CE-0345-90F5-F0D326DEF3F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30064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C66269-55CE-0345-90F5-F0D326DEF3FA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0176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C66269-55CE-0345-90F5-F0D326DEF3FA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59295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C66269-55CE-0345-90F5-F0D326DEF3FA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59295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number of points and the seemingly redundant</a:t>
            </a:r>
            <a:r>
              <a:rPr lang="en-US" baseline="0" dirty="0" smtClean="0"/>
              <a:t> </a:t>
            </a:r>
            <a:r>
              <a:rPr lang="en-US" dirty="0" smtClean="0"/>
              <a:t>total mass we found useful for</a:t>
            </a:r>
            <a:r>
              <a:rPr lang="en-US" baseline="0" dirty="0" smtClean="0"/>
              <a:t> performing some operations in some cases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C66269-55CE-0345-90F5-F0D326DEF3FA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2331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C66269-55CE-0345-90F5-F0D326DEF3F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3006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C66269-55CE-0345-90F5-F0D326DEF3F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3006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C66269-55CE-0345-90F5-F0D326DEF3F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3006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C66269-55CE-0345-90F5-F0D326DEF3F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017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C66269-55CE-0345-90F5-F0D326DEF3F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017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5E6F3-3105-724E-9055-22F7D550BD12}" type="datetime4">
              <a:rPr lang="en-US" smtClean="0"/>
              <a:t>May 7,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AB2E8-8AEC-3746-B69D-B5BE54F645E5}" type="datetime4">
              <a:rPr lang="en-US" smtClean="0"/>
              <a:t>May 7,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 6"/>
          <p:cNvSpPr/>
          <p:nvPr userDrawn="1"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 userDrawn="1"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 userDrawn="1"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 userDrawn="1"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2DA83-5943-374B-86BD-3563D9526C3B}" type="datetime4">
              <a:rPr lang="en-US" smtClean="0"/>
              <a:t>May 7,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 6"/>
          <p:cNvSpPr/>
          <p:nvPr userDrawn="1"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 userDrawn="1"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 userDrawn="1"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 userDrawn="1"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B5AC3-FC0D-A94C-BDE0-90A039E5469F}" type="datetime4">
              <a:rPr lang="en-US" smtClean="0"/>
              <a:t>May 7,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F22C5-AE8C-1D4D-80B5-66EBC3C44D8C}" type="datetime4">
              <a:rPr lang="en-US" smtClean="0"/>
              <a:t>May 7,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277A7-7C3F-7247-B99A-9019F45DCA63}" type="datetime4">
              <a:rPr lang="en-US" smtClean="0"/>
              <a:t>May 7, 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B1DE5-B738-B141-AF37-9E49BF1DFD38}" type="datetime4">
              <a:rPr lang="en-US" smtClean="0"/>
              <a:t>May 7, 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C0869-A857-474C-BE71-B066E44D2CF6}" type="datetime4">
              <a:rPr lang="en-US" smtClean="0"/>
              <a:t>May 7, 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28C5D-3ACB-9D40-8C46-7B8639904B99}" type="datetime4">
              <a:rPr lang="en-US" smtClean="0"/>
              <a:t>May 7, 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A2911-98A6-914D-BF8A-FFEC1DE2626E}" type="datetime4">
              <a:rPr lang="en-US" smtClean="0"/>
              <a:t>May 7, 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769C-CEAF-C645-A703-3FEBDC8B8FFB}" type="datetime4">
              <a:rPr lang="en-US" smtClean="0"/>
              <a:t>May 7, 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47AD4D9-01EA-C04E-9439-74BED5BB026E}" type="datetime4">
              <a:rPr lang="en-US" smtClean="0"/>
              <a:t>May 7, 2015</a:t>
            </a:fld>
            <a:endParaRPr lang="en-US" dirty="0" err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1D72EBF8-7CF5-44B7-B2BF-E22DE4D0703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1.png"/><Relationship Id="rId12" Type="http://schemas.openxmlformats.org/officeDocument/2006/relationships/image" Target="../media/image12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emf"/><Relationship Id="rId3" Type="http://schemas.openxmlformats.org/officeDocument/2006/relationships/image" Target="../media/image3.jpeg"/><Relationship Id="rId4" Type="http://schemas.openxmlformats.org/officeDocument/2006/relationships/image" Target="../media/image4.jpg"/><Relationship Id="rId5" Type="http://schemas.openxmlformats.org/officeDocument/2006/relationships/image" Target="../media/image5.jpg"/><Relationship Id="rId6" Type="http://schemas.openxmlformats.org/officeDocument/2006/relationships/image" Target="../media/image6.jpg"/><Relationship Id="rId7" Type="http://schemas.openxmlformats.org/officeDocument/2006/relationships/image" Target="../media/image7.gif"/><Relationship Id="rId8" Type="http://schemas.openxmlformats.org/officeDocument/2006/relationships/image" Target="../media/image8.jpeg"/><Relationship Id="rId9" Type="http://schemas.openxmlformats.org/officeDocument/2006/relationships/image" Target="../media/image9.jpg"/><Relationship Id="rId10" Type="http://schemas.openxmlformats.org/officeDocument/2006/relationships/image" Target="../media/image10.jpg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7.bin"/><Relationship Id="rId12" Type="http://schemas.openxmlformats.org/officeDocument/2006/relationships/image" Target="../media/image25.emf"/><Relationship Id="rId13" Type="http://schemas.openxmlformats.org/officeDocument/2006/relationships/oleObject" Target="../embeddings/oleObject8.bin"/><Relationship Id="rId14" Type="http://schemas.openxmlformats.org/officeDocument/2006/relationships/image" Target="../media/image26.emf"/><Relationship Id="rId15" Type="http://schemas.openxmlformats.org/officeDocument/2006/relationships/oleObject" Target="../embeddings/oleObject9.bin"/><Relationship Id="rId16" Type="http://schemas.openxmlformats.org/officeDocument/2006/relationships/image" Target="../media/image27.emf"/><Relationship Id="rId17" Type="http://schemas.openxmlformats.org/officeDocument/2006/relationships/oleObject" Target="../embeddings/oleObject10.bin"/><Relationship Id="rId18" Type="http://schemas.openxmlformats.org/officeDocument/2006/relationships/image" Target="../media/image28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6.xml"/><Relationship Id="rId4" Type="http://schemas.openxmlformats.org/officeDocument/2006/relationships/image" Target="../media/image13.jpg"/><Relationship Id="rId5" Type="http://schemas.openxmlformats.org/officeDocument/2006/relationships/image" Target="../media/image14.jpeg"/><Relationship Id="rId6" Type="http://schemas.openxmlformats.org/officeDocument/2006/relationships/image" Target="../media/image15.jpg"/><Relationship Id="rId7" Type="http://schemas.openxmlformats.org/officeDocument/2006/relationships/oleObject" Target="../embeddings/oleObject5.bin"/><Relationship Id="rId8" Type="http://schemas.openxmlformats.org/officeDocument/2006/relationships/image" Target="../media/image23.emf"/><Relationship Id="rId9" Type="http://schemas.openxmlformats.org/officeDocument/2006/relationships/oleObject" Target="../embeddings/oleObject6.bin"/><Relationship Id="rId10" Type="http://schemas.openxmlformats.org/officeDocument/2006/relationships/image" Target="../media/image24.emf"/></Relationships>
</file>

<file path=ppt/slides/_rels/slide11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3.bin"/><Relationship Id="rId12" Type="http://schemas.openxmlformats.org/officeDocument/2006/relationships/image" Target="../media/image31.emf"/><Relationship Id="rId13" Type="http://schemas.openxmlformats.org/officeDocument/2006/relationships/oleObject" Target="../embeddings/oleObject14.bin"/><Relationship Id="rId14" Type="http://schemas.openxmlformats.org/officeDocument/2006/relationships/image" Target="../media/image32.emf"/><Relationship Id="rId15" Type="http://schemas.openxmlformats.org/officeDocument/2006/relationships/oleObject" Target="../embeddings/oleObject15.bin"/><Relationship Id="rId16" Type="http://schemas.openxmlformats.org/officeDocument/2006/relationships/image" Target="../media/image33.emf"/><Relationship Id="rId17" Type="http://schemas.openxmlformats.org/officeDocument/2006/relationships/oleObject" Target="../embeddings/oleObject16.bin"/><Relationship Id="rId18" Type="http://schemas.openxmlformats.org/officeDocument/2006/relationships/image" Target="../media/image34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7.xml"/><Relationship Id="rId4" Type="http://schemas.openxmlformats.org/officeDocument/2006/relationships/image" Target="../media/image13.jpg"/><Relationship Id="rId5" Type="http://schemas.openxmlformats.org/officeDocument/2006/relationships/image" Target="../media/image14.jpeg"/><Relationship Id="rId6" Type="http://schemas.openxmlformats.org/officeDocument/2006/relationships/image" Target="../media/image15.jpg"/><Relationship Id="rId7" Type="http://schemas.openxmlformats.org/officeDocument/2006/relationships/oleObject" Target="../embeddings/oleObject11.bin"/><Relationship Id="rId8" Type="http://schemas.openxmlformats.org/officeDocument/2006/relationships/image" Target="../media/image29.emf"/><Relationship Id="rId9" Type="http://schemas.openxmlformats.org/officeDocument/2006/relationships/oleObject" Target="../embeddings/oleObject12.bin"/><Relationship Id="rId10" Type="http://schemas.openxmlformats.org/officeDocument/2006/relationships/image" Target="../media/image30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oleObject" Target="../embeddings/oleObject17.bin"/><Relationship Id="rId5" Type="http://schemas.openxmlformats.org/officeDocument/2006/relationships/image" Target="../media/image25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oleObject" Target="../embeddings/oleObject18.bin"/><Relationship Id="rId5" Type="http://schemas.openxmlformats.org/officeDocument/2006/relationships/image" Target="../media/image35.emf"/><Relationship Id="rId6" Type="http://schemas.openxmlformats.org/officeDocument/2006/relationships/oleObject" Target="../embeddings/oleObject19.bin"/><Relationship Id="rId7" Type="http://schemas.openxmlformats.org/officeDocument/2006/relationships/image" Target="../media/image36.emf"/><Relationship Id="rId8" Type="http://schemas.openxmlformats.org/officeDocument/2006/relationships/oleObject" Target="../embeddings/oleObject20.bin"/><Relationship Id="rId9" Type="http://schemas.openxmlformats.org/officeDocument/2006/relationships/image" Target="../media/image37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oleObject" Target="../embeddings/oleObject21.bin"/><Relationship Id="rId5" Type="http://schemas.openxmlformats.org/officeDocument/2006/relationships/image" Target="../media/image35.emf"/><Relationship Id="rId6" Type="http://schemas.openxmlformats.org/officeDocument/2006/relationships/oleObject" Target="../embeddings/oleObject22.bin"/><Relationship Id="rId7" Type="http://schemas.openxmlformats.org/officeDocument/2006/relationships/image" Target="../media/image36.emf"/><Relationship Id="rId8" Type="http://schemas.openxmlformats.org/officeDocument/2006/relationships/oleObject" Target="../embeddings/oleObject23.bin"/><Relationship Id="rId9" Type="http://schemas.openxmlformats.org/officeDocument/2006/relationships/image" Target="../media/image37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oleObject" Target="../embeddings/oleObject24.bin"/><Relationship Id="rId5" Type="http://schemas.openxmlformats.org/officeDocument/2006/relationships/image" Target="../media/image35.emf"/><Relationship Id="rId6" Type="http://schemas.openxmlformats.org/officeDocument/2006/relationships/oleObject" Target="../embeddings/oleObject25.bin"/><Relationship Id="rId7" Type="http://schemas.openxmlformats.org/officeDocument/2006/relationships/image" Target="../media/image36.emf"/><Relationship Id="rId8" Type="http://schemas.openxmlformats.org/officeDocument/2006/relationships/oleObject" Target="../embeddings/oleObject26.bin"/><Relationship Id="rId9" Type="http://schemas.openxmlformats.org/officeDocument/2006/relationships/image" Target="../media/image37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4" Type="http://schemas.openxmlformats.org/officeDocument/2006/relationships/oleObject" Target="../embeddings/oleObject27.bin"/><Relationship Id="rId5" Type="http://schemas.openxmlformats.org/officeDocument/2006/relationships/image" Target="../media/image35.emf"/><Relationship Id="rId6" Type="http://schemas.openxmlformats.org/officeDocument/2006/relationships/oleObject" Target="../embeddings/oleObject28.bin"/><Relationship Id="rId7" Type="http://schemas.openxmlformats.org/officeDocument/2006/relationships/image" Target="../media/image36.emf"/><Relationship Id="rId8" Type="http://schemas.openxmlformats.org/officeDocument/2006/relationships/oleObject" Target="../embeddings/oleObject29.bin"/><Relationship Id="rId9" Type="http://schemas.openxmlformats.org/officeDocument/2006/relationships/image" Target="../media/image37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32.bin"/><Relationship Id="rId12" Type="http://schemas.openxmlformats.org/officeDocument/2006/relationships/image" Target="../media/image31.emf"/><Relationship Id="rId13" Type="http://schemas.openxmlformats.org/officeDocument/2006/relationships/oleObject" Target="../embeddings/oleObject33.bin"/><Relationship Id="rId14" Type="http://schemas.openxmlformats.org/officeDocument/2006/relationships/image" Target="../media/image32.emf"/><Relationship Id="rId15" Type="http://schemas.openxmlformats.org/officeDocument/2006/relationships/oleObject" Target="../embeddings/oleObject34.bin"/><Relationship Id="rId16" Type="http://schemas.openxmlformats.org/officeDocument/2006/relationships/image" Target="../media/image33.emf"/><Relationship Id="rId17" Type="http://schemas.openxmlformats.org/officeDocument/2006/relationships/oleObject" Target="../embeddings/oleObject35.bin"/><Relationship Id="rId18" Type="http://schemas.openxmlformats.org/officeDocument/2006/relationships/image" Target="../media/image34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6.xml"/><Relationship Id="rId4" Type="http://schemas.openxmlformats.org/officeDocument/2006/relationships/image" Target="../media/image13.jpg"/><Relationship Id="rId5" Type="http://schemas.openxmlformats.org/officeDocument/2006/relationships/image" Target="../media/image14.jpeg"/><Relationship Id="rId6" Type="http://schemas.openxmlformats.org/officeDocument/2006/relationships/image" Target="../media/image15.jpg"/><Relationship Id="rId7" Type="http://schemas.openxmlformats.org/officeDocument/2006/relationships/oleObject" Target="../embeddings/oleObject30.bin"/><Relationship Id="rId8" Type="http://schemas.openxmlformats.org/officeDocument/2006/relationships/image" Target="../media/image29.emf"/><Relationship Id="rId9" Type="http://schemas.openxmlformats.org/officeDocument/2006/relationships/oleObject" Target="../embeddings/oleObject31.bin"/><Relationship Id="rId10" Type="http://schemas.openxmlformats.org/officeDocument/2006/relationships/image" Target="../media/image30.emf"/></Relationships>
</file>

<file path=ppt/slides/_rels/slide21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38.bin"/><Relationship Id="rId12" Type="http://schemas.openxmlformats.org/officeDocument/2006/relationships/image" Target="../media/image31.emf"/><Relationship Id="rId13" Type="http://schemas.openxmlformats.org/officeDocument/2006/relationships/oleObject" Target="../embeddings/oleObject39.bin"/><Relationship Id="rId14" Type="http://schemas.openxmlformats.org/officeDocument/2006/relationships/image" Target="../media/image32.emf"/><Relationship Id="rId15" Type="http://schemas.openxmlformats.org/officeDocument/2006/relationships/oleObject" Target="../embeddings/oleObject40.bin"/><Relationship Id="rId16" Type="http://schemas.openxmlformats.org/officeDocument/2006/relationships/image" Target="../media/image33.emf"/><Relationship Id="rId17" Type="http://schemas.openxmlformats.org/officeDocument/2006/relationships/oleObject" Target="../embeddings/oleObject41.bin"/><Relationship Id="rId18" Type="http://schemas.openxmlformats.org/officeDocument/2006/relationships/image" Target="../media/image38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7.xml"/><Relationship Id="rId4" Type="http://schemas.openxmlformats.org/officeDocument/2006/relationships/image" Target="../media/image13.jpg"/><Relationship Id="rId5" Type="http://schemas.openxmlformats.org/officeDocument/2006/relationships/image" Target="../media/image14.jpeg"/><Relationship Id="rId6" Type="http://schemas.openxmlformats.org/officeDocument/2006/relationships/image" Target="../media/image15.jpg"/><Relationship Id="rId7" Type="http://schemas.openxmlformats.org/officeDocument/2006/relationships/oleObject" Target="../embeddings/oleObject36.bin"/><Relationship Id="rId8" Type="http://schemas.openxmlformats.org/officeDocument/2006/relationships/image" Target="../media/image29.emf"/><Relationship Id="rId9" Type="http://schemas.openxmlformats.org/officeDocument/2006/relationships/oleObject" Target="../embeddings/oleObject37.bin"/><Relationship Id="rId10" Type="http://schemas.openxmlformats.org/officeDocument/2006/relationships/image" Target="../media/image30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9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4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44.bin"/><Relationship Id="rId12" Type="http://schemas.openxmlformats.org/officeDocument/2006/relationships/image" Target="../media/image33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0.xml"/><Relationship Id="rId4" Type="http://schemas.openxmlformats.org/officeDocument/2006/relationships/image" Target="../media/image13.jpg"/><Relationship Id="rId5" Type="http://schemas.openxmlformats.org/officeDocument/2006/relationships/image" Target="../media/image14.jpeg"/><Relationship Id="rId6" Type="http://schemas.openxmlformats.org/officeDocument/2006/relationships/image" Target="../media/image15.jpg"/><Relationship Id="rId7" Type="http://schemas.openxmlformats.org/officeDocument/2006/relationships/oleObject" Target="../embeddings/oleObject42.bin"/><Relationship Id="rId8" Type="http://schemas.openxmlformats.org/officeDocument/2006/relationships/image" Target="../media/image30.emf"/><Relationship Id="rId9" Type="http://schemas.openxmlformats.org/officeDocument/2006/relationships/oleObject" Target="../embeddings/oleObject43.bin"/><Relationship Id="rId10" Type="http://schemas.openxmlformats.org/officeDocument/2006/relationships/image" Target="../media/image31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40.emf"/></Relationships>
</file>

<file path=ppt/slides/_rels/slide26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47.bin"/><Relationship Id="rId12" Type="http://schemas.openxmlformats.org/officeDocument/2006/relationships/image" Target="../media/image33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2.xml"/><Relationship Id="rId4" Type="http://schemas.openxmlformats.org/officeDocument/2006/relationships/image" Target="../media/image13.jpg"/><Relationship Id="rId5" Type="http://schemas.openxmlformats.org/officeDocument/2006/relationships/image" Target="../media/image14.jpeg"/><Relationship Id="rId6" Type="http://schemas.openxmlformats.org/officeDocument/2006/relationships/image" Target="../media/image15.jpg"/><Relationship Id="rId7" Type="http://schemas.openxmlformats.org/officeDocument/2006/relationships/oleObject" Target="../embeddings/oleObject45.bin"/><Relationship Id="rId8" Type="http://schemas.openxmlformats.org/officeDocument/2006/relationships/image" Target="../media/image30.emf"/><Relationship Id="rId9" Type="http://schemas.openxmlformats.org/officeDocument/2006/relationships/oleObject" Target="../embeddings/oleObject46.bin"/><Relationship Id="rId10" Type="http://schemas.openxmlformats.org/officeDocument/2006/relationships/image" Target="../media/image31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40.emf"/></Relationships>
</file>

<file path=ppt/slides/_rels/slide28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50.bin"/><Relationship Id="rId12" Type="http://schemas.openxmlformats.org/officeDocument/2006/relationships/image" Target="../media/image33.emf"/><Relationship Id="rId13" Type="http://schemas.openxmlformats.org/officeDocument/2006/relationships/oleObject" Target="../embeddings/oleObject51.bin"/><Relationship Id="rId14" Type="http://schemas.openxmlformats.org/officeDocument/2006/relationships/image" Target="../media/image38.e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4.xml"/><Relationship Id="rId4" Type="http://schemas.openxmlformats.org/officeDocument/2006/relationships/image" Target="../media/image13.jpg"/><Relationship Id="rId5" Type="http://schemas.openxmlformats.org/officeDocument/2006/relationships/image" Target="../media/image14.jpeg"/><Relationship Id="rId6" Type="http://schemas.openxmlformats.org/officeDocument/2006/relationships/image" Target="../media/image15.jpg"/><Relationship Id="rId7" Type="http://schemas.openxmlformats.org/officeDocument/2006/relationships/oleObject" Target="../embeddings/oleObject48.bin"/><Relationship Id="rId8" Type="http://schemas.openxmlformats.org/officeDocument/2006/relationships/image" Target="../media/image30.emf"/><Relationship Id="rId9" Type="http://schemas.openxmlformats.org/officeDocument/2006/relationships/oleObject" Target="../embeddings/oleObject49.bin"/><Relationship Id="rId10" Type="http://schemas.openxmlformats.org/officeDocument/2006/relationships/image" Target="../media/image31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4" Type="http://schemas.openxmlformats.org/officeDocument/2006/relationships/image" Target="../media/image41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54.bin"/><Relationship Id="rId12" Type="http://schemas.openxmlformats.org/officeDocument/2006/relationships/image" Target="../media/image44.e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6.xml"/><Relationship Id="rId4" Type="http://schemas.openxmlformats.org/officeDocument/2006/relationships/image" Target="../media/image13.jpg"/><Relationship Id="rId5" Type="http://schemas.openxmlformats.org/officeDocument/2006/relationships/image" Target="../media/image14.jpeg"/><Relationship Id="rId6" Type="http://schemas.openxmlformats.org/officeDocument/2006/relationships/image" Target="../media/image15.jpg"/><Relationship Id="rId7" Type="http://schemas.openxmlformats.org/officeDocument/2006/relationships/oleObject" Target="../embeddings/oleObject52.bin"/><Relationship Id="rId8" Type="http://schemas.openxmlformats.org/officeDocument/2006/relationships/image" Target="../media/image42.emf"/><Relationship Id="rId9" Type="http://schemas.openxmlformats.org/officeDocument/2006/relationships/oleObject" Target="../embeddings/oleObject53.bin"/><Relationship Id="rId10" Type="http://schemas.openxmlformats.org/officeDocument/2006/relationships/image" Target="../media/image43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4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57.bin"/><Relationship Id="rId12" Type="http://schemas.openxmlformats.org/officeDocument/2006/relationships/image" Target="../media/image44.emf"/><Relationship Id="rId13" Type="http://schemas.openxmlformats.org/officeDocument/2006/relationships/oleObject" Target="../embeddings/oleObject58.bin"/><Relationship Id="rId14" Type="http://schemas.openxmlformats.org/officeDocument/2006/relationships/image" Target="../media/image45.emf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30.xml"/><Relationship Id="rId4" Type="http://schemas.openxmlformats.org/officeDocument/2006/relationships/image" Target="../media/image13.jpg"/><Relationship Id="rId5" Type="http://schemas.openxmlformats.org/officeDocument/2006/relationships/image" Target="../media/image14.jpeg"/><Relationship Id="rId6" Type="http://schemas.openxmlformats.org/officeDocument/2006/relationships/image" Target="../media/image15.jpg"/><Relationship Id="rId7" Type="http://schemas.openxmlformats.org/officeDocument/2006/relationships/oleObject" Target="../embeddings/oleObject55.bin"/><Relationship Id="rId8" Type="http://schemas.openxmlformats.org/officeDocument/2006/relationships/image" Target="../media/image42.emf"/><Relationship Id="rId9" Type="http://schemas.openxmlformats.org/officeDocument/2006/relationships/oleObject" Target="../embeddings/oleObject56.bin"/><Relationship Id="rId10" Type="http://schemas.openxmlformats.org/officeDocument/2006/relationships/image" Target="../media/image43.e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46.emf"/></Relationships>
</file>

<file path=ppt/slides/_rels/slide36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61.bin"/><Relationship Id="rId12" Type="http://schemas.openxmlformats.org/officeDocument/2006/relationships/image" Target="../media/image44.emf"/><Relationship Id="rId13" Type="http://schemas.openxmlformats.org/officeDocument/2006/relationships/oleObject" Target="../embeddings/oleObject62.bin"/><Relationship Id="rId14" Type="http://schemas.openxmlformats.org/officeDocument/2006/relationships/image" Target="../media/image47.emf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32.xml"/><Relationship Id="rId4" Type="http://schemas.openxmlformats.org/officeDocument/2006/relationships/image" Target="../media/image13.jpg"/><Relationship Id="rId5" Type="http://schemas.openxmlformats.org/officeDocument/2006/relationships/image" Target="../media/image14.jpeg"/><Relationship Id="rId6" Type="http://schemas.openxmlformats.org/officeDocument/2006/relationships/image" Target="../media/image15.jpg"/><Relationship Id="rId7" Type="http://schemas.openxmlformats.org/officeDocument/2006/relationships/oleObject" Target="../embeddings/oleObject59.bin"/><Relationship Id="rId8" Type="http://schemas.openxmlformats.org/officeDocument/2006/relationships/image" Target="../media/image42.emf"/><Relationship Id="rId9" Type="http://schemas.openxmlformats.org/officeDocument/2006/relationships/oleObject" Target="../embeddings/oleObject60.bin"/><Relationship Id="rId10" Type="http://schemas.openxmlformats.org/officeDocument/2006/relationships/image" Target="../media/image43.e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48.e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9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65.bin"/><Relationship Id="rId12" Type="http://schemas.openxmlformats.org/officeDocument/2006/relationships/image" Target="../media/image51.emf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35.xml"/><Relationship Id="rId4" Type="http://schemas.openxmlformats.org/officeDocument/2006/relationships/image" Target="../media/image13.jpg"/><Relationship Id="rId5" Type="http://schemas.openxmlformats.org/officeDocument/2006/relationships/image" Target="../media/image14.jpeg"/><Relationship Id="rId6" Type="http://schemas.openxmlformats.org/officeDocument/2006/relationships/image" Target="../media/image15.jpg"/><Relationship Id="rId7" Type="http://schemas.openxmlformats.org/officeDocument/2006/relationships/oleObject" Target="../embeddings/oleObject63.bin"/><Relationship Id="rId8" Type="http://schemas.openxmlformats.org/officeDocument/2006/relationships/image" Target="../media/image49.emf"/><Relationship Id="rId9" Type="http://schemas.openxmlformats.org/officeDocument/2006/relationships/oleObject" Target="../embeddings/oleObject64.bin"/><Relationship Id="rId10" Type="http://schemas.openxmlformats.org/officeDocument/2006/relationships/image" Target="../media/image50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4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0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68.bin"/><Relationship Id="rId12" Type="http://schemas.openxmlformats.org/officeDocument/2006/relationships/image" Target="../media/image51.emf"/><Relationship Id="rId13" Type="http://schemas.openxmlformats.org/officeDocument/2006/relationships/oleObject" Target="../embeddings/oleObject69.bin"/><Relationship Id="rId14" Type="http://schemas.openxmlformats.org/officeDocument/2006/relationships/image" Target="../media/image52.emf"/><Relationship Id="rId15" Type="http://schemas.openxmlformats.org/officeDocument/2006/relationships/oleObject" Target="../embeddings/oleObject70.bin"/><Relationship Id="rId16" Type="http://schemas.openxmlformats.org/officeDocument/2006/relationships/image" Target="../media/image53.emf"/><Relationship Id="rId1" Type="http://schemas.openxmlformats.org/officeDocument/2006/relationships/vmlDrawing" Target="../drawings/vmlDrawing18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36.xml"/><Relationship Id="rId4" Type="http://schemas.openxmlformats.org/officeDocument/2006/relationships/image" Target="../media/image13.jpg"/><Relationship Id="rId5" Type="http://schemas.openxmlformats.org/officeDocument/2006/relationships/image" Target="../media/image14.jpeg"/><Relationship Id="rId6" Type="http://schemas.openxmlformats.org/officeDocument/2006/relationships/image" Target="../media/image15.jpg"/><Relationship Id="rId7" Type="http://schemas.openxmlformats.org/officeDocument/2006/relationships/oleObject" Target="../embeddings/oleObject66.bin"/><Relationship Id="rId8" Type="http://schemas.openxmlformats.org/officeDocument/2006/relationships/image" Target="../media/image49.emf"/><Relationship Id="rId9" Type="http://schemas.openxmlformats.org/officeDocument/2006/relationships/oleObject" Target="../embeddings/oleObject67.bin"/><Relationship Id="rId10" Type="http://schemas.openxmlformats.org/officeDocument/2006/relationships/image" Target="../media/image50.emf"/></Relationships>
</file>

<file path=ppt/slides/_rels/slide41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73.bin"/><Relationship Id="rId12" Type="http://schemas.openxmlformats.org/officeDocument/2006/relationships/image" Target="../media/image51.emf"/><Relationship Id="rId1" Type="http://schemas.openxmlformats.org/officeDocument/2006/relationships/vmlDrawing" Target="../drawings/vmlDrawing19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37.xml"/><Relationship Id="rId4" Type="http://schemas.openxmlformats.org/officeDocument/2006/relationships/image" Target="../media/image13.jpg"/><Relationship Id="rId5" Type="http://schemas.openxmlformats.org/officeDocument/2006/relationships/image" Target="../media/image14.jpeg"/><Relationship Id="rId6" Type="http://schemas.openxmlformats.org/officeDocument/2006/relationships/image" Target="../media/image15.jpg"/><Relationship Id="rId7" Type="http://schemas.openxmlformats.org/officeDocument/2006/relationships/oleObject" Target="../embeddings/oleObject71.bin"/><Relationship Id="rId8" Type="http://schemas.openxmlformats.org/officeDocument/2006/relationships/image" Target="../media/image49.emf"/><Relationship Id="rId9" Type="http://schemas.openxmlformats.org/officeDocument/2006/relationships/oleObject" Target="../embeddings/oleObject72.bin"/><Relationship Id="rId10" Type="http://schemas.openxmlformats.org/officeDocument/2006/relationships/image" Target="../media/image50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4" Type="http://schemas.openxmlformats.org/officeDocument/2006/relationships/image" Target="../media/image54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emf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emf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emf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emf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9.emf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.emf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4" Type="http://schemas.openxmlformats.org/officeDocument/2006/relationships/image" Target="../media/image14.jpeg"/><Relationship Id="rId5" Type="http://schemas.openxmlformats.org/officeDocument/2006/relationships/image" Target="../media/image15.jpg"/><Relationship Id="rId6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piotr.mardziel.com" TargetMode="External"/><Relationship Id="rId4" Type="http://schemas.openxmlformats.org/officeDocument/2006/relationships/image" Target="../media/image3.jpeg"/><Relationship Id="rId5" Type="http://schemas.openxmlformats.org/officeDocument/2006/relationships/image" Target="../media/image4.jpg"/><Relationship Id="rId6" Type="http://schemas.openxmlformats.org/officeDocument/2006/relationships/image" Target="../media/image5.jpg"/><Relationship Id="rId7" Type="http://schemas.openxmlformats.org/officeDocument/2006/relationships/image" Target="../media/image7.gif"/><Relationship Id="rId8" Type="http://schemas.openxmlformats.org/officeDocument/2006/relationships/image" Target="../media/image8.jpeg"/><Relationship Id="rId9" Type="http://schemas.openxmlformats.org/officeDocument/2006/relationships/image" Target="../media/image9.jpg"/><Relationship Id="rId10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4.bin"/><Relationship Id="rId4" Type="http://schemas.openxmlformats.org/officeDocument/2006/relationships/image" Target="../media/image61.emf"/><Relationship Id="rId5" Type="http://schemas.openxmlformats.org/officeDocument/2006/relationships/oleObject" Target="../embeddings/oleObject75.bin"/><Relationship Id="rId6" Type="http://schemas.openxmlformats.org/officeDocument/2006/relationships/image" Target="../media/image62.emf"/><Relationship Id="rId7" Type="http://schemas.openxmlformats.org/officeDocument/2006/relationships/oleObject" Target="../embeddings/oleObject76.bin"/><Relationship Id="rId8" Type="http://schemas.openxmlformats.org/officeDocument/2006/relationships/image" Target="../media/image63.emf"/><Relationship Id="rId9" Type="http://schemas.openxmlformats.org/officeDocument/2006/relationships/oleObject" Target="../embeddings/oleObject77.bin"/><Relationship Id="rId10" Type="http://schemas.openxmlformats.org/officeDocument/2006/relationships/image" Target="../media/image64.emf"/><Relationship Id="rId1" Type="http://schemas.openxmlformats.org/officeDocument/2006/relationships/vmlDrawing" Target="../drawings/vmlDrawing20.vml"/><Relationship Id="rId2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8.bin"/><Relationship Id="rId4" Type="http://schemas.openxmlformats.org/officeDocument/2006/relationships/image" Target="../media/image61.emf"/><Relationship Id="rId1" Type="http://schemas.openxmlformats.org/officeDocument/2006/relationships/vmlDrawing" Target="../drawings/vmlDrawing21.vml"/><Relationship Id="rId2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5.gif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4" Type="http://schemas.openxmlformats.org/officeDocument/2006/relationships/image" Target="../media/image14.jpeg"/><Relationship Id="rId5" Type="http://schemas.openxmlformats.org/officeDocument/2006/relationships/image" Target="../media/image15.jp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8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4" Type="http://schemas.openxmlformats.org/officeDocument/2006/relationships/image" Target="../media/image14.jpeg"/><Relationship Id="rId5" Type="http://schemas.openxmlformats.org/officeDocument/2006/relationships/image" Target="../media/image15.jpg"/><Relationship Id="rId6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3.bin"/><Relationship Id="rId12" Type="http://schemas.openxmlformats.org/officeDocument/2006/relationships/image" Target="../media/image21.emf"/><Relationship Id="rId13" Type="http://schemas.openxmlformats.org/officeDocument/2006/relationships/oleObject" Target="../embeddings/oleObject4.bin"/><Relationship Id="rId14" Type="http://schemas.openxmlformats.org/officeDocument/2006/relationships/image" Target="../media/image22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5.xml"/><Relationship Id="rId4" Type="http://schemas.openxmlformats.org/officeDocument/2006/relationships/image" Target="../media/image13.jpg"/><Relationship Id="rId5" Type="http://schemas.openxmlformats.org/officeDocument/2006/relationships/image" Target="../media/image14.jpeg"/><Relationship Id="rId6" Type="http://schemas.openxmlformats.org/officeDocument/2006/relationships/image" Target="../media/image15.jpg"/><Relationship Id="rId7" Type="http://schemas.openxmlformats.org/officeDocument/2006/relationships/oleObject" Target="../embeddings/oleObject1.bin"/><Relationship Id="rId8" Type="http://schemas.openxmlformats.org/officeDocument/2006/relationships/image" Target="../media/image19.emf"/><Relationship Id="rId9" Type="http://schemas.openxmlformats.org/officeDocument/2006/relationships/oleObject" Target="../embeddings/oleObject2.bin"/><Relationship Id="rId10" Type="http://schemas.openxmlformats.org/officeDocument/2006/relationships/image" Target="../media/image2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743200"/>
            <a:ext cx="9144000" cy="609600"/>
          </a:xfrm>
        </p:spPr>
        <p:txBody>
          <a:bodyPr/>
          <a:lstStyle/>
          <a:p>
            <a:pPr algn="ctr"/>
            <a:r>
              <a:rPr lang="en-US" sz="2800" dirty="0" smtClean="0"/>
              <a:t>Models and Games for </a:t>
            </a:r>
            <a:r>
              <a:rPr lang="en-US" sz="2800" b="1" dirty="0" smtClean="0"/>
              <a:t>Quantifying</a:t>
            </a:r>
            <a:r>
              <a:rPr lang="en-US" sz="2800" dirty="0" smtClean="0"/>
              <a:t> </a:t>
            </a:r>
            <a:r>
              <a:rPr lang="en-US" sz="2800" b="1" dirty="0" smtClean="0"/>
              <a:t>Vulnerability</a:t>
            </a:r>
            <a:r>
              <a:rPr lang="en-US" sz="2800" dirty="0" smtClean="0"/>
              <a:t> of Secret Information</a:t>
            </a:r>
            <a:endParaRPr lang="en-US" sz="2800" dirty="0">
              <a:latin typeface="cmmi1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7696200" cy="1143000"/>
          </a:xfrm>
        </p:spPr>
        <p:txBody>
          <a:bodyPr>
            <a:normAutofit/>
          </a:bodyPr>
          <a:lstStyle/>
          <a:p>
            <a:r>
              <a:rPr lang="en-US" sz="3000" b="1" dirty="0" smtClean="0">
                <a:solidFill>
                  <a:schemeClr val="tx1"/>
                </a:solidFill>
              </a:rPr>
              <a:t>Piotr (Peter) Mardziel </a:t>
            </a:r>
          </a:p>
          <a:p>
            <a:r>
              <a:rPr lang="en-US" sz="2200" dirty="0" smtClean="0">
                <a:solidFill>
                  <a:schemeClr val="tx1"/>
                </a:solidFill>
              </a:rPr>
              <a:t>University of Maryland, College Park</a:t>
            </a:r>
            <a:endParaRPr lang="en-US" dirty="0" smtClean="0">
              <a:solidFill>
                <a:schemeClr val="tx1"/>
              </a:solidFill>
            </a:endParaRPr>
          </a:p>
        </p:txBody>
      </p:sp>
      <p:pic>
        <p:nvPicPr>
          <p:cNvPr id="6" name="Picture 5" descr="plum_logo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742493"/>
            <a:ext cx="2895600" cy="1772107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686867" y="4921561"/>
            <a:ext cx="896015" cy="1554470"/>
            <a:chOff x="516477" y="3830161"/>
            <a:chExt cx="896015" cy="1554470"/>
          </a:xfrm>
        </p:grpSpPr>
        <p:pic>
          <p:nvPicPr>
            <p:cNvPr id="7" name="Picture 6" descr="stephen_magill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6477" y="3830161"/>
              <a:ext cx="896015" cy="1039377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516477" y="4876800"/>
              <a:ext cx="896015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 smtClean="0"/>
                <a:t>Stephen Magill</a:t>
              </a:r>
            </a:p>
            <a:p>
              <a:pPr algn="ctr"/>
              <a:r>
                <a:rPr lang="en-US" sz="900" dirty="0" smtClean="0"/>
                <a:t>Galois</a:t>
              </a:r>
              <a:endParaRPr lang="en-US" sz="900" dirty="0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1751637" y="4923301"/>
            <a:ext cx="890660" cy="1552730"/>
            <a:chOff x="1616178" y="3831901"/>
            <a:chExt cx="890660" cy="1552730"/>
          </a:xfrm>
        </p:grpSpPr>
        <p:pic>
          <p:nvPicPr>
            <p:cNvPr id="8" name="Picture 7" descr="mike2011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6178" y="3831901"/>
              <a:ext cx="875331" cy="1035896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616178" y="4876800"/>
              <a:ext cx="890660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 smtClean="0"/>
                <a:t>Michael Hicks</a:t>
              </a:r>
            </a:p>
            <a:p>
              <a:pPr algn="ctr"/>
              <a:r>
                <a:rPr lang="en-US" sz="900" dirty="0" smtClean="0"/>
                <a:t>UMD</a:t>
              </a:r>
              <a:endParaRPr lang="en-US" sz="900" dirty="0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2811052" y="4922579"/>
            <a:ext cx="1019299" cy="1553452"/>
            <a:chOff x="2565610" y="3831179"/>
            <a:chExt cx="1019299" cy="1553452"/>
          </a:xfrm>
        </p:grpSpPr>
        <p:sp>
          <p:nvSpPr>
            <p:cNvPr id="11" name="TextBox 10"/>
            <p:cNvSpPr txBox="1"/>
            <p:nvPr/>
          </p:nvSpPr>
          <p:spPr>
            <a:xfrm>
              <a:off x="2565610" y="4876800"/>
              <a:ext cx="1019299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 err="1" smtClean="0"/>
                <a:t>Mudhakar</a:t>
              </a:r>
              <a:r>
                <a:rPr lang="en-US" sz="900" b="1" dirty="0" smtClean="0"/>
                <a:t> </a:t>
              </a:r>
              <a:r>
                <a:rPr lang="en-US" sz="900" b="1" dirty="0" err="1" smtClean="0"/>
                <a:t>Srivatsa</a:t>
              </a:r>
              <a:endParaRPr lang="en-US" sz="900" b="1" dirty="0" smtClean="0"/>
            </a:p>
            <a:p>
              <a:pPr algn="ctr"/>
              <a:r>
                <a:rPr lang="en-US" sz="900" dirty="0" smtClean="0"/>
                <a:t>IBM TJ Watson</a:t>
              </a:r>
            </a:p>
          </p:txBody>
        </p:sp>
        <p:pic>
          <p:nvPicPr>
            <p:cNvPr id="12" name="Picture 11" descr="mudhakar.jp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5610" y="3831179"/>
              <a:ext cx="1019299" cy="1037340"/>
            </a:xfrm>
            <a:prstGeom prst="rect">
              <a:avLst/>
            </a:prstGeom>
          </p:spPr>
        </p:pic>
      </p:grpSp>
      <p:grpSp>
        <p:nvGrpSpPr>
          <p:cNvPr id="30" name="Group 29"/>
          <p:cNvGrpSpPr/>
          <p:nvPr/>
        </p:nvGrpSpPr>
        <p:grpSpPr>
          <a:xfrm>
            <a:off x="3999106" y="4922579"/>
            <a:ext cx="855806" cy="1544449"/>
            <a:chOff x="3783342" y="3831179"/>
            <a:chExt cx="855806" cy="1544449"/>
          </a:xfrm>
        </p:grpSpPr>
        <p:pic>
          <p:nvPicPr>
            <p:cNvPr id="14" name="Picture 13" descr="jonathankatz.jp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83343" y="3831179"/>
              <a:ext cx="855805" cy="1037340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3783342" y="4867797"/>
              <a:ext cx="855805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 smtClean="0"/>
                <a:t>Jonathan Katz</a:t>
              </a:r>
            </a:p>
            <a:p>
              <a:pPr algn="ctr"/>
              <a:r>
                <a:rPr lang="en-US" sz="900" dirty="0" smtClean="0"/>
                <a:t>UMD</a:t>
              </a:r>
              <a:endParaRPr lang="en-US" sz="900" dirty="0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5023667" y="4921560"/>
            <a:ext cx="831502" cy="1558767"/>
            <a:chOff x="4758447" y="3830160"/>
            <a:chExt cx="831502" cy="1558767"/>
          </a:xfrm>
        </p:grpSpPr>
        <p:sp>
          <p:nvSpPr>
            <p:cNvPr id="16" name="TextBox 15"/>
            <p:cNvSpPr txBox="1"/>
            <p:nvPr/>
          </p:nvSpPr>
          <p:spPr>
            <a:xfrm>
              <a:off x="4758447" y="4881096"/>
              <a:ext cx="831502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 err="1" smtClean="0"/>
                <a:t>Mário</a:t>
              </a:r>
              <a:r>
                <a:rPr lang="en-US" sz="900" b="1" dirty="0" smtClean="0"/>
                <a:t> </a:t>
              </a:r>
              <a:r>
                <a:rPr lang="en-US" sz="900" b="1" dirty="0" err="1" smtClean="0"/>
                <a:t>Alvim</a:t>
              </a:r>
              <a:endParaRPr lang="en-US" sz="900" b="1" dirty="0" smtClean="0"/>
            </a:p>
            <a:p>
              <a:pPr algn="ctr"/>
              <a:r>
                <a:rPr lang="en-US" sz="900" dirty="0" smtClean="0"/>
                <a:t>UFMG, Brazil</a:t>
              </a:r>
              <a:endParaRPr lang="en-US" sz="900" dirty="0"/>
            </a:p>
          </p:txBody>
        </p:sp>
        <p:pic>
          <p:nvPicPr>
            <p:cNvPr id="17" name="Picture 16" descr="mario-alvim.gif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8447" y="3830160"/>
              <a:ext cx="831502" cy="1039378"/>
            </a:xfrm>
            <a:prstGeom prst="rect">
              <a:avLst/>
            </a:prstGeom>
          </p:spPr>
        </p:pic>
      </p:grpSp>
      <p:grpSp>
        <p:nvGrpSpPr>
          <p:cNvPr id="32" name="Group 31"/>
          <p:cNvGrpSpPr/>
          <p:nvPr/>
        </p:nvGrpSpPr>
        <p:grpSpPr>
          <a:xfrm>
            <a:off x="6023924" y="4920427"/>
            <a:ext cx="694430" cy="1555604"/>
            <a:chOff x="5786682" y="3829027"/>
            <a:chExt cx="694430" cy="1555604"/>
          </a:xfrm>
        </p:grpSpPr>
        <p:pic>
          <p:nvPicPr>
            <p:cNvPr id="18" name="Picture 17" descr="michael_clarkson.jpg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86682" y="3829027"/>
              <a:ext cx="694430" cy="1041644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5786682" y="4876800"/>
              <a:ext cx="694430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 smtClean="0"/>
                <a:t>Michael Clarkson</a:t>
              </a:r>
            </a:p>
            <a:p>
              <a:pPr algn="ctr"/>
              <a:r>
                <a:rPr lang="en-US" sz="900" dirty="0" smtClean="0"/>
                <a:t>Cornell</a:t>
              </a:r>
              <a:endParaRPr lang="en-US" sz="900" dirty="0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6887109" y="4923302"/>
            <a:ext cx="828717" cy="1553698"/>
            <a:chOff x="6634344" y="3831902"/>
            <a:chExt cx="828717" cy="1553698"/>
          </a:xfrm>
        </p:grpSpPr>
        <p:sp>
          <p:nvSpPr>
            <p:cNvPr id="21" name="TextBox 20"/>
            <p:cNvSpPr txBox="1"/>
            <p:nvPr/>
          </p:nvSpPr>
          <p:spPr>
            <a:xfrm>
              <a:off x="6634344" y="4877769"/>
              <a:ext cx="828717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 err="1" smtClean="0"/>
                <a:t>Arman</a:t>
              </a:r>
              <a:r>
                <a:rPr lang="en-US" sz="900" b="1" dirty="0" smtClean="0"/>
                <a:t> </a:t>
              </a:r>
              <a:r>
                <a:rPr lang="en-US" sz="900" b="1" dirty="0" err="1" smtClean="0"/>
                <a:t>Khouzani</a:t>
              </a:r>
              <a:endParaRPr lang="en-US" sz="900" b="1" dirty="0" smtClean="0"/>
            </a:p>
            <a:p>
              <a:pPr algn="ctr"/>
              <a:r>
                <a:rPr lang="en-US" sz="900" dirty="0" smtClean="0"/>
                <a:t>Queen Mary</a:t>
              </a:r>
              <a:endParaRPr lang="en-US" sz="900" dirty="0"/>
            </a:p>
          </p:txBody>
        </p:sp>
        <p:pic>
          <p:nvPicPr>
            <p:cNvPr id="24" name="Picture 23" descr="khouzani001.jp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4345" y="3831902"/>
              <a:ext cx="828716" cy="1035895"/>
            </a:xfrm>
            <a:prstGeom prst="rect">
              <a:avLst/>
            </a:prstGeom>
          </p:spPr>
        </p:pic>
      </p:grpSp>
      <p:grpSp>
        <p:nvGrpSpPr>
          <p:cNvPr id="34" name="Group 33"/>
          <p:cNvGrpSpPr/>
          <p:nvPr/>
        </p:nvGrpSpPr>
        <p:grpSpPr>
          <a:xfrm>
            <a:off x="7884580" y="4914299"/>
            <a:ext cx="726020" cy="1520213"/>
            <a:chOff x="7714190" y="3822899"/>
            <a:chExt cx="726020" cy="1520213"/>
          </a:xfrm>
        </p:grpSpPr>
        <p:sp>
          <p:nvSpPr>
            <p:cNvPr id="23" name="TextBox 22"/>
            <p:cNvSpPr txBox="1"/>
            <p:nvPr/>
          </p:nvSpPr>
          <p:spPr>
            <a:xfrm>
              <a:off x="7714190" y="4881447"/>
              <a:ext cx="7260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dirty="0" smtClean="0"/>
                <a:t>Carlos Cid</a:t>
              </a:r>
            </a:p>
            <a:p>
              <a:pPr algn="ctr"/>
              <a:r>
                <a:rPr lang="en-US" sz="800" dirty="0" smtClean="0"/>
                <a:t>Royal Holloway</a:t>
              </a:r>
              <a:endParaRPr lang="en-US" sz="800" dirty="0"/>
            </a:p>
          </p:txBody>
        </p:sp>
        <p:pic>
          <p:nvPicPr>
            <p:cNvPr id="25" name="Picture 24" descr="carlos.jpg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14190" y="3822899"/>
              <a:ext cx="726020" cy="1053901"/>
            </a:xfrm>
            <a:prstGeom prst="rect">
              <a:avLst/>
            </a:prstGeom>
          </p:spPr>
        </p:pic>
      </p:grpSp>
      <p:pic>
        <p:nvPicPr>
          <p:cNvPr id="35" name="Picture 34" descr="umd_logo.pn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915887"/>
            <a:ext cx="1447800" cy="1425319"/>
          </a:xfrm>
          <a:prstGeom prst="rect">
            <a:avLst/>
          </a:prstGeom>
        </p:spPr>
      </p:pic>
      <p:pic>
        <p:nvPicPr>
          <p:cNvPr id="5" name="Picture 4" descr="mc2-logo-jpeg.jp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838201"/>
            <a:ext cx="2913851" cy="1600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7476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Probabilistic</a:t>
            </a:r>
            <a:r>
              <a:rPr lang="en-US" dirty="0" smtClean="0"/>
              <a:t> Formalism</a:t>
            </a:r>
            <a:endParaRPr lang="en-US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10</a:t>
            </a:fld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838200" y="3777734"/>
            <a:ext cx="13716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838200" y="4233333"/>
            <a:ext cx="13716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endCxn id="12" idx="1"/>
          </p:cNvCxnSpPr>
          <p:nvPr/>
        </p:nvCxnSpPr>
        <p:spPr>
          <a:xfrm>
            <a:off x="4436385" y="3853934"/>
            <a:ext cx="381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86834" y="40502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3722" y="3581400"/>
            <a:ext cx="235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817385" y="36692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</a:t>
            </a:r>
            <a:endParaRPr lang="en-US" dirty="0"/>
          </a:p>
        </p:txBody>
      </p:sp>
      <p:pic>
        <p:nvPicPr>
          <p:cNvPr id="18" name="Picture 17" descr="imgr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1600200"/>
            <a:ext cx="1065299" cy="1185333"/>
          </a:xfrm>
          <a:prstGeom prst="rect">
            <a:avLst/>
          </a:prstGeom>
        </p:spPr>
      </p:pic>
      <p:pic>
        <p:nvPicPr>
          <p:cNvPr id="19" name="Picture 18" descr="top_secret_file_0515-0911-0222-3450_SMU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334000"/>
            <a:ext cx="914400" cy="914400"/>
          </a:xfrm>
          <a:prstGeom prst="rect">
            <a:avLst/>
          </a:prstGeom>
        </p:spPr>
      </p:pic>
      <p:cxnSp>
        <p:nvCxnSpPr>
          <p:cNvPr id="21" name="Straight Arrow Connector 20"/>
          <p:cNvCxnSpPr>
            <a:stCxn id="19" idx="0"/>
          </p:cNvCxnSpPr>
          <p:nvPr/>
        </p:nvCxnSpPr>
        <p:spPr>
          <a:xfrm flipH="1" flipV="1">
            <a:off x="662518" y="4419600"/>
            <a:ext cx="23282" cy="914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22"/>
          <p:cNvCxnSpPr>
            <a:stCxn id="18" idx="1"/>
            <a:endCxn id="11" idx="0"/>
          </p:cNvCxnSpPr>
          <p:nvPr/>
        </p:nvCxnSpPr>
        <p:spPr>
          <a:xfrm rot="10800000" flipV="1">
            <a:off x="651698" y="2192866"/>
            <a:ext cx="1939103" cy="1388533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Elbow Connector 27"/>
          <p:cNvCxnSpPr>
            <a:stCxn id="12" idx="0"/>
          </p:cNvCxnSpPr>
          <p:nvPr/>
        </p:nvCxnSpPr>
        <p:spPr>
          <a:xfrm rot="16200000" flipV="1">
            <a:off x="3890821" y="2586182"/>
            <a:ext cx="1002268" cy="1163904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Cloud Callout 5"/>
          <p:cNvSpPr/>
          <p:nvPr/>
        </p:nvSpPr>
        <p:spPr>
          <a:xfrm>
            <a:off x="3454400" y="1371600"/>
            <a:ext cx="1193800" cy="609600"/>
          </a:xfrm>
          <a:prstGeom prst="cloudCallout">
            <a:avLst>
              <a:gd name="adj1" fmla="val -68385"/>
              <a:gd name="adj2" fmla="val 3869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 descr="top_secret_file_0515-0911-0222-3450_SMU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1447800"/>
            <a:ext cx="457200" cy="457200"/>
          </a:xfrm>
          <a:prstGeom prst="rect">
            <a:avLst/>
          </a:prstGeom>
        </p:spPr>
      </p:pic>
      <p:pic>
        <p:nvPicPr>
          <p:cNvPr id="14" name="Picture 13" descr="imgres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3429000"/>
            <a:ext cx="2133600" cy="132974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30" name="TextBox 29"/>
          <p:cNvSpPr txBox="1"/>
          <p:nvPr/>
        </p:nvSpPr>
        <p:spPr>
          <a:xfrm>
            <a:off x="5754301" y="2785533"/>
            <a:ext cx="1095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Exploit e</a:t>
            </a:r>
            <a:endParaRPr lang="en-US" dirty="0"/>
          </a:p>
        </p:txBody>
      </p:sp>
      <p:sp>
        <p:nvSpPr>
          <p:cNvPr id="43" name="Rectangle 42"/>
          <p:cNvSpPr/>
          <p:nvPr/>
        </p:nvSpPr>
        <p:spPr>
          <a:xfrm>
            <a:off x="5486400" y="3591467"/>
            <a:ext cx="1676400" cy="9922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Gain Model</a:t>
            </a:r>
          </a:p>
        </p:txBody>
      </p:sp>
      <p:cxnSp>
        <p:nvCxnSpPr>
          <p:cNvPr id="45" name="Elbow Connector 44"/>
          <p:cNvCxnSpPr>
            <a:stCxn id="19" idx="3"/>
            <a:endCxn id="55" idx="1"/>
          </p:cNvCxnSpPr>
          <p:nvPr/>
        </p:nvCxnSpPr>
        <p:spPr>
          <a:xfrm flipV="1">
            <a:off x="1143000" y="5225534"/>
            <a:ext cx="5021935" cy="565666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Elbow Connector 48"/>
          <p:cNvCxnSpPr>
            <a:stCxn id="18" idx="3"/>
            <a:endCxn id="30" idx="0"/>
          </p:cNvCxnSpPr>
          <p:nvPr/>
        </p:nvCxnSpPr>
        <p:spPr>
          <a:xfrm>
            <a:off x="3656099" y="2192867"/>
            <a:ext cx="2646001" cy="592666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30" idx="2"/>
            <a:endCxn id="43" idx="0"/>
          </p:cNvCxnSpPr>
          <p:nvPr/>
        </p:nvCxnSpPr>
        <p:spPr>
          <a:xfrm>
            <a:off x="6302100" y="3154865"/>
            <a:ext cx="22500" cy="4366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7162800" y="4085735"/>
            <a:ext cx="381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6164935" y="50408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</a:t>
            </a:r>
            <a:endParaRPr lang="en-US" dirty="0"/>
          </a:p>
        </p:txBody>
      </p:sp>
      <p:cxnSp>
        <p:nvCxnSpPr>
          <p:cNvPr id="57" name="Straight Arrow Connector 56"/>
          <p:cNvCxnSpPr>
            <a:stCxn id="55" idx="0"/>
            <a:endCxn id="43" idx="2"/>
          </p:cNvCxnSpPr>
          <p:nvPr/>
        </p:nvCxnSpPr>
        <p:spPr>
          <a:xfrm flipV="1">
            <a:off x="6321457" y="4583668"/>
            <a:ext cx="3143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7611756" y="3886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</a:t>
            </a:r>
            <a:endParaRPr lang="en-US" dirty="0"/>
          </a:p>
        </p:txBody>
      </p:sp>
      <p:sp>
        <p:nvSpPr>
          <p:cNvPr id="29" name="Cloud Callout 28"/>
          <p:cNvSpPr/>
          <p:nvPr/>
        </p:nvSpPr>
        <p:spPr>
          <a:xfrm>
            <a:off x="1295400" y="1397000"/>
            <a:ext cx="1193800" cy="609600"/>
          </a:xfrm>
          <a:prstGeom prst="cloudCallout">
            <a:avLst>
              <a:gd name="adj1" fmla="val 74877"/>
              <a:gd name="adj2" fmla="val 23412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 descr="top_secret_file_0515-0911-0222-3450_SMU.jpg"/>
          <p:cNvPicPr>
            <a:picLocks noChangeAspect="1"/>
          </p:cNvPicPr>
          <p:nvPr/>
        </p:nvPicPr>
        <p:blipFill>
          <a:blip r:embed="rId5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0" y="1473200"/>
            <a:ext cx="457200" cy="457200"/>
          </a:xfrm>
          <a:prstGeom prst="rect">
            <a:avLst/>
          </a:prstGeom>
        </p:spPr>
      </p:pic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6948057"/>
              </p:ext>
            </p:extLst>
          </p:nvPr>
        </p:nvGraphicFramePr>
        <p:xfrm>
          <a:off x="4835525" y="1487488"/>
          <a:ext cx="2708275" cy="300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9" name="Equation" r:id="rId7" imgW="1714500" imgH="190500" progId="Equation.3">
                  <p:embed/>
                </p:oleObj>
              </mc:Choice>
              <mc:Fallback>
                <p:oleObj name="Equation" r:id="rId7" imgW="1714500" imgH="190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835525" y="1487488"/>
                        <a:ext cx="2708275" cy="300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9933977"/>
              </p:ext>
            </p:extLst>
          </p:nvPr>
        </p:nvGraphicFramePr>
        <p:xfrm>
          <a:off x="5621337" y="4214813"/>
          <a:ext cx="1465263" cy="280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0" name="Equation" r:id="rId9" imgW="927100" imgH="177800" progId="Equation.3">
                  <p:embed/>
                </p:oleObj>
              </mc:Choice>
              <mc:Fallback>
                <p:oleObj name="Equation" r:id="rId9" imgW="9271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621337" y="4214813"/>
                        <a:ext cx="1465263" cy="280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1601237"/>
              </p:ext>
            </p:extLst>
          </p:nvPr>
        </p:nvGraphicFramePr>
        <p:xfrm>
          <a:off x="2470150" y="4800600"/>
          <a:ext cx="1706563" cy="303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1" name="Equation" r:id="rId11" imgW="1079500" imgH="190500" progId="Equation.3">
                  <p:embed/>
                </p:oleObj>
              </mc:Choice>
              <mc:Fallback>
                <p:oleObj name="Equation" r:id="rId11" imgW="1079500" imgH="190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470150" y="4800600"/>
                        <a:ext cx="1706563" cy="303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6727329"/>
              </p:ext>
            </p:extLst>
          </p:nvPr>
        </p:nvGraphicFramePr>
        <p:xfrm>
          <a:off x="609600" y="1544637"/>
          <a:ext cx="663575" cy="284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2" name="Equation" r:id="rId13" imgW="419100" imgH="177800" progId="Equation.3">
                  <p:embed/>
                </p:oleObj>
              </mc:Choice>
              <mc:Fallback>
                <p:oleObj name="Equation" r:id="rId13" imgW="4191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09600" y="1544637"/>
                        <a:ext cx="663575" cy="284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2437469"/>
              </p:ext>
            </p:extLst>
          </p:nvPr>
        </p:nvGraphicFramePr>
        <p:xfrm>
          <a:off x="2819400" y="1295400"/>
          <a:ext cx="723900" cy="303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3" name="Equation" r:id="rId15" imgW="457200" imgH="190500" progId="Equation.3">
                  <p:embed/>
                </p:oleObj>
              </mc:Choice>
              <mc:Fallback>
                <p:oleObj name="Equation" r:id="rId15" imgW="457200" imgH="190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2819400" y="1295400"/>
                        <a:ext cx="723900" cy="303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3513926"/>
              </p:ext>
            </p:extLst>
          </p:nvPr>
        </p:nvGraphicFramePr>
        <p:xfrm>
          <a:off x="4211638" y="5638800"/>
          <a:ext cx="3770312" cy="760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4" name="Equation" r:id="rId17" imgW="2387600" imgH="482600" progId="Equation.3">
                  <p:embed/>
                </p:oleObj>
              </mc:Choice>
              <mc:Fallback>
                <p:oleObj name="Equation" r:id="rId17" imgW="23876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4211638" y="5638800"/>
                        <a:ext cx="3770312" cy="760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130593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Iteration</a:t>
            </a:r>
            <a:endParaRPr lang="en-US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11</a:t>
            </a:fld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003085" y="3091935"/>
            <a:ext cx="0" cy="5773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994618" y="4278869"/>
            <a:ext cx="0" cy="4333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endCxn id="12" idx="1"/>
          </p:cNvCxnSpPr>
          <p:nvPr/>
        </p:nvCxnSpPr>
        <p:spPr>
          <a:xfrm>
            <a:off x="1524000" y="3777734"/>
            <a:ext cx="2286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070818" y="4342924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070818" y="3154865"/>
            <a:ext cx="321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</a:t>
            </a:r>
            <a:r>
              <a:rPr lang="en-US" baseline="-25000" dirty="0" smtClean="0"/>
              <a:t>1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752600" y="3593068"/>
            <a:ext cx="39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</a:t>
            </a:r>
            <a:r>
              <a:rPr lang="en-US" baseline="-25000" dirty="0" smtClean="0"/>
              <a:t>1</a:t>
            </a:r>
            <a:endParaRPr lang="en-US" dirty="0"/>
          </a:p>
        </p:txBody>
      </p:sp>
      <p:pic>
        <p:nvPicPr>
          <p:cNvPr id="18" name="Picture 17" descr="imgr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502" y="1845733"/>
            <a:ext cx="1065299" cy="1185333"/>
          </a:xfrm>
          <a:prstGeom prst="rect">
            <a:avLst/>
          </a:prstGeom>
        </p:spPr>
      </p:pic>
      <p:pic>
        <p:nvPicPr>
          <p:cNvPr id="19" name="Picture 18" descr="top_secret_file_0515-0911-0222-3450_SMU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334000"/>
            <a:ext cx="914400" cy="914400"/>
          </a:xfrm>
          <a:prstGeom prst="rect">
            <a:avLst/>
          </a:prstGeom>
        </p:spPr>
      </p:pic>
      <p:cxnSp>
        <p:nvCxnSpPr>
          <p:cNvPr id="28" name="Elbow Connector 27"/>
          <p:cNvCxnSpPr>
            <a:stCxn id="12" idx="0"/>
            <a:endCxn id="18" idx="2"/>
          </p:cNvCxnSpPr>
          <p:nvPr/>
        </p:nvCxnSpPr>
        <p:spPr>
          <a:xfrm rot="5400000" flipH="1" flipV="1">
            <a:off x="1724032" y="3258949"/>
            <a:ext cx="562002" cy="106237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Cloud Callout 5"/>
          <p:cNvSpPr/>
          <p:nvPr/>
        </p:nvSpPr>
        <p:spPr>
          <a:xfrm>
            <a:off x="2387377" y="1447800"/>
            <a:ext cx="1193800" cy="609600"/>
          </a:xfrm>
          <a:prstGeom prst="cloudCallout">
            <a:avLst>
              <a:gd name="adj1" fmla="val -68385"/>
              <a:gd name="adj2" fmla="val 3869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imgres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18" y="3669269"/>
            <a:ext cx="978115" cy="6096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30" name="TextBox 29"/>
          <p:cNvSpPr txBox="1"/>
          <p:nvPr/>
        </p:nvSpPr>
        <p:spPr>
          <a:xfrm>
            <a:off x="6163956" y="2819400"/>
            <a:ext cx="347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e</a:t>
            </a:r>
            <a:r>
              <a:rPr lang="en-US" baseline="-25000" dirty="0" err="1" smtClean="0"/>
              <a:t>i</a:t>
            </a:r>
            <a:endParaRPr lang="en-US" dirty="0"/>
          </a:p>
        </p:txBody>
      </p:sp>
      <p:cxnSp>
        <p:nvCxnSpPr>
          <p:cNvPr id="45" name="Elbow Connector 44"/>
          <p:cNvCxnSpPr>
            <a:stCxn id="19" idx="3"/>
            <a:endCxn id="55" idx="1"/>
          </p:cNvCxnSpPr>
          <p:nvPr/>
        </p:nvCxnSpPr>
        <p:spPr>
          <a:xfrm flipV="1">
            <a:off x="1143000" y="5225534"/>
            <a:ext cx="5021935" cy="565666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Elbow Connector 48"/>
          <p:cNvCxnSpPr>
            <a:stCxn id="18" idx="3"/>
            <a:endCxn id="30" idx="0"/>
          </p:cNvCxnSpPr>
          <p:nvPr/>
        </p:nvCxnSpPr>
        <p:spPr>
          <a:xfrm>
            <a:off x="2590801" y="2438400"/>
            <a:ext cx="3746772" cy="381000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30" idx="2"/>
            <a:endCxn id="72" idx="0"/>
          </p:cNvCxnSpPr>
          <p:nvPr/>
        </p:nvCxnSpPr>
        <p:spPr>
          <a:xfrm flipH="1">
            <a:off x="6324600" y="3188732"/>
            <a:ext cx="12973" cy="40273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7162800" y="4085735"/>
            <a:ext cx="381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6164935" y="50408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</a:t>
            </a:r>
            <a:endParaRPr lang="en-US" dirty="0"/>
          </a:p>
        </p:txBody>
      </p:sp>
      <p:cxnSp>
        <p:nvCxnSpPr>
          <p:cNvPr id="57" name="Straight Arrow Connector 56"/>
          <p:cNvCxnSpPr>
            <a:stCxn id="55" idx="0"/>
          </p:cNvCxnSpPr>
          <p:nvPr/>
        </p:nvCxnSpPr>
        <p:spPr>
          <a:xfrm flipV="1">
            <a:off x="6321457" y="4583668"/>
            <a:ext cx="3143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7611756" y="3886200"/>
            <a:ext cx="347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g</a:t>
            </a:r>
            <a:r>
              <a:rPr lang="en-US" baseline="-25000" dirty="0" err="1" smtClean="0"/>
              <a:t>i</a:t>
            </a:r>
            <a:endParaRPr lang="en-US" dirty="0"/>
          </a:p>
        </p:txBody>
      </p:sp>
      <p:sp>
        <p:nvSpPr>
          <p:cNvPr id="29" name="Cloud Callout 28"/>
          <p:cNvSpPr/>
          <p:nvPr/>
        </p:nvSpPr>
        <p:spPr>
          <a:xfrm>
            <a:off x="340170" y="1540933"/>
            <a:ext cx="1193800" cy="609600"/>
          </a:xfrm>
          <a:prstGeom prst="cloudCallout">
            <a:avLst>
              <a:gd name="adj1" fmla="val 74877"/>
              <a:gd name="adj2" fmla="val 23412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4355628"/>
              </p:ext>
            </p:extLst>
          </p:nvPr>
        </p:nvGraphicFramePr>
        <p:xfrm>
          <a:off x="2514599" y="2098675"/>
          <a:ext cx="2286001" cy="2563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2" name="Equation" r:id="rId7" imgW="1917700" imgH="215900" progId="Equation.3">
                  <p:embed/>
                </p:oleObj>
              </mc:Choice>
              <mc:Fallback>
                <p:oleObj name="Equation" r:id="rId7" imgW="19177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514599" y="2098675"/>
                        <a:ext cx="2286001" cy="2563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7" name="Elbow Connector 46"/>
          <p:cNvCxnSpPr>
            <a:stCxn id="18" idx="1"/>
          </p:cNvCxnSpPr>
          <p:nvPr/>
        </p:nvCxnSpPr>
        <p:spPr>
          <a:xfrm rot="10800000" flipV="1">
            <a:off x="1003086" y="2438399"/>
            <a:ext cx="522417" cy="653535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Elbow Connector 50"/>
          <p:cNvCxnSpPr>
            <a:stCxn id="19" idx="0"/>
          </p:cNvCxnSpPr>
          <p:nvPr/>
        </p:nvCxnSpPr>
        <p:spPr>
          <a:xfrm rot="5400000" flipH="1" flipV="1">
            <a:off x="533571" y="4864485"/>
            <a:ext cx="621744" cy="317286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V="1">
            <a:off x="2853044" y="4286197"/>
            <a:ext cx="0" cy="4333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3382426" y="3785062"/>
            <a:ext cx="381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2929244" y="4350252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2929244" y="3162193"/>
            <a:ext cx="321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</a:t>
            </a:r>
            <a:r>
              <a:rPr lang="en-US" baseline="-25000" dirty="0" smtClean="0"/>
              <a:t>2</a:t>
            </a:r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3763426" y="3600396"/>
            <a:ext cx="39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</a:t>
            </a:r>
            <a:r>
              <a:rPr lang="en-US" baseline="-25000" dirty="0" smtClean="0"/>
              <a:t>2</a:t>
            </a:r>
            <a:endParaRPr lang="en-US" dirty="0"/>
          </a:p>
        </p:txBody>
      </p:sp>
      <p:pic>
        <p:nvPicPr>
          <p:cNvPr id="62" name="Picture 61" descr="imgres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444" y="3676597"/>
            <a:ext cx="978115" cy="6096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cxnSp>
        <p:nvCxnSpPr>
          <p:cNvPr id="63" name="Elbow Connector 62"/>
          <p:cNvCxnSpPr/>
          <p:nvPr/>
        </p:nvCxnSpPr>
        <p:spPr>
          <a:xfrm flipV="1">
            <a:off x="838200" y="4719584"/>
            <a:ext cx="1981200" cy="766816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Elbow Connector 63"/>
          <p:cNvCxnSpPr/>
          <p:nvPr/>
        </p:nvCxnSpPr>
        <p:spPr>
          <a:xfrm rot="10800000">
            <a:off x="2514600" y="2785533"/>
            <a:ext cx="1374970" cy="891064"/>
          </a:xfrm>
          <a:prstGeom prst="bentConnector3">
            <a:avLst>
              <a:gd name="adj1" fmla="val -493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52" name="Object 5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5335833"/>
              </p:ext>
            </p:extLst>
          </p:nvPr>
        </p:nvGraphicFramePr>
        <p:xfrm>
          <a:off x="603250" y="1737783"/>
          <a:ext cx="4699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3" name="Equation" r:id="rId9" imgW="469900" imgH="215900" progId="Equation.3">
                  <p:embed/>
                </p:oleObj>
              </mc:Choice>
              <mc:Fallback>
                <p:oleObj name="Equation" r:id="rId9" imgW="4699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03250" y="1737783"/>
                        <a:ext cx="4699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" name="Object 6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8009411"/>
              </p:ext>
            </p:extLst>
          </p:nvPr>
        </p:nvGraphicFramePr>
        <p:xfrm>
          <a:off x="2742977" y="1625600"/>
          <a:ext cx="4572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4" name="Equation" r:id="rId11" imgW="457200" imgH="203200" progId="Equation.3">
                  <p:embed/>
                </p:oleObj>
              </mc:Choice>
              <mc:Fallback>
                <p:oleObj name="Equation" r:id="rId11" imgW="4572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742977" y="1625600"/>
                        <a:ext cx="457200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" name="Cloud Callout 65"/>
          <p:cNvSpPr/>
          <p:nvPr/>
        </p:nvSpPr>
        <p:spPr>
          <a:xfrm>
            <a:off x="5568035" y="1395942"/>
            <a:ext cx="1193800" cy="609600"/>
          </a:xfrm>
          <a:prstGeom prst="cloudCallout">
            <a:avLst>
              <a:gd name="adj1" fmla="val -68385"/>
              <a:gd name="adj2" fmla="val 3869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7" name="Object 6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3777933"/>
              </p:ext>
            </p:extLst>
          </p:nvPr>
        </p:nvGraphicFramePr>
        <p:xfrm>
          <a:off x="5621337" y="2098675"/>
          <a:ext cx="2402682" cy="2462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5" name="Equation" r:id="rId13" imgW="1981200" imgH="203200" progId="Equation.3">
                  <p:embed/>
                </p:oleObj>
              </mc:Choice>
              <mc:Fallback>
                <p:oleObj name="Equation" r:id="rId13" imgW="19812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621337" y="2098675"/>
                        <a:ext cx="2402682" cy="2462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" name="Object 6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1723779"/>
              </p:ext>
            </p:extLst>
          </p:nvPr>
        </p:nvGraphicFramePr>
        <p:xfrm>
          <a:off x="5917815" y="1573213"/>
          <a:ext cx="4699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6" name="Equation" r:id="rId15" imgW="469900" imgH="203200" progId="Equation.3">
                  <p:embed/>
                </p:oleObj>
              </mc:Choice>
              <mc:Fallback>
                <p:oleObj name="Equation" r:id="rId15" imgW="4699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5917815" y="1573213"/>
                        <a:ext cx="469900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" name="TextBox 70"/>
          <p:cNvSpPr txBox="1"/>
          <p:nvPr/>
        </p:nvSpPr>
        <p:spPr>
          <a:xfrm>
            <a:off x="4451786" y="3466124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…</a:t>
            </a:r>
            <a:endParaRPr lang="en-US" sz="4000" dirty="0"/>
          </a:p>
        </p:txBody>
      </p:sp>
      <p:sp>
        <p:nvSpPr>
          <p:cNvPr id="72" name="Rectangle 71"/>
          <p:cNvSpPr/>
          <p:nvPr/>
        </p:nvSpPr>
        <p:spPr>
          <a:xfrm>
            <a:off x="5486400" y="3591467"/>
            <a:ext cx="1676400" cy="9922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Gain Model</a:t>
            </a:r>
          </a:p>
        </p:txBody>
      </p:sp>
      <p:graphicFrame>
        <p:nvGraphicFramePr>
          <p:cNvPr id="77" name="Object 7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0006625"/>
              </p:ext>
            </p:extLst>
          </p:nvPr>
        </p:nvGraphicFramePr>
        <p:xfrm>
          <a:off x="3429000" y="5657850"/>
          <a:ext cx="5353050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7" name="Equation" r:id="rId17" imgW="3390900" imgH="520700" progId="Equation.3">
                  <p:embed/>
                </p:oleObj>
              </mc:Choice>
              <mc:Fallback>
                <p:oleObj name="Equation" r:id="rId17" imgW="3390900" imgH="520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3429000" y="5657850"/>
                        <a:ext cx="5353050" cy="819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8" name="Straight Arrow Connector 77"/>
          <p:cNvCxnSpPr/>
          <p:nvPr/>
        </p:nvCxnSpPr>
        <p:spPr>
          <a:xfrm>
            <a:off x="2865529" y="3091934"/>
            <a:ext cx="0" cy="5773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73283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BFBFBF"/>
                </a:solidFill>
              </a:rPr>
              <a:t>Basics</a:t>
            </a:r>
          </a:p>
          <a:p>
            <a:r>
              <a:rPr lang="en-US" dirty="0" smtClean="0"/>
              <a:t>Channels as programs</a:t>
            </a:r>
            <a:endParaRPr lang="en-US" dirty="0"/>
          </a:p>
          <a:p>
            <a:pPr lvl="1"/>
            <a:r>
              <a:rPr lang="en-US" dirty="0" smtClean="0"/>
              <a:t>Programs as channels</a:t>
            </a:r>
          </a:p>
          <a:p>
            <a:r>
              <a:rPr lang="en-US" dirty="0" smtClean="0"/>
              <a:t>Models for …</a:t>
            </a:r>
          </a:p>
          <a:p>
            <a:pPr lvl="1"/>
            <a:r>
              <a:rPr lang="en-US" dirty="0" smtClean="0"/>
              <a:t>Adaptive adversaries</a:t>
            </a:r>
          </a:p>
          <a:p>
            <a:pPr lvl="1"/>
            <a:r>
              <a:rPr lang="en-US" dirty="0"/>
              <a:t>Time-varying </a:t>
            </a:r>
            <a:r>
              <a:rPr lang="en-US" dirty="0" smtClean="0"/>
              <a:t>secrets</a:t>
            </a:r>
          </a:p>
          <a:p>
            <a:pPr lvl="1"/>
            <a:r>
              <a:rPr lang="en-US" dirty="0" smtClean="0"/>
              <a:t>Non-zero-sum games</a:t>
            </a:r>
          </a:p>
          <a:p>
            <a:pPr lvl="1"/>
            <a:r>
              <a:rPr lang="en-US" dirty="0" smtClean="0"/>
              <a:t>Active defenders, equilibrium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673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Channel </a:t>
            </a:r>
            <a:r>
              <a:rPr lang="en-US" dirty="0" smtClean="0">
                <a:sym typeface="Wingdings"/>
              </a:rPr>
              <a:t> Program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505200" y="2743200"/>
            <a:ext cx="2286000" cy="1143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 err="1"/>
              <a:t>i</a:t>
            </a:r>
            <a:r>
              <a:rPr lang="en-US" sz="1600" dirty="0" err="1" smtClean="0"/>
              <a:t>nt</a:t>
            </a:r>
            <a:r>
              <a:rPr lang="en-US" sz="1600" dirty="0" smtClean="0"/>
              <a:t> main ( … ) {</a:t>
            </a:r>
          </a:p>
          <a:p>
            <a:r>
              <a:rPr lang="en-US" sz="1600" dirty="0" smtClean="0"/>
              <a:t>…</a:t>
            </a:r>
          </a:p>
          <a:p>
            <a:r>
              <a:rPr lang="en-US" sz="1600" dirty="0" smtClean="0"/>
              <a:t>rand() …</a:t>
            </a:r>
            <a:endParaRPr lang="en-US" sz="1600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133600" y="3048000"/>
            <a:ext cx="13716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133600" y="3581400"/>
            <a:ext cx="13716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5791200" y="3264932"/>
            <a:ext cx="13716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281797" y="3398335"/>
            <a:ext cx="621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high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281797" y="2863334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low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188982" y="3048000"/>
            <a:ext cx="5568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o</a:t>
            </a:r>
            <a:r>
              <a:rPr lang="en-US" dirty="0" err="1" smtClean="0"/>
              <a:t>bs</a:t>
            </a:r>
            <a:endParaRPr lang="en-US" dirty="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4426343"/>
              </p:ext>
            </p:extLst>
          </p:nvPr>
        </p:nvGraphicFramePr>
        <p:xfrm>
          <a:off x="3779837" y="3962400"/>
          <a:ext cx="1706563" cy="303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5" name="Equation" r:id="rId4" imgW="1079500" imgH="190500" progId="Equation.3">
                  <p:embed/>
                </p:oleObj>
              </mc:Choice>
              <mc:Fallback>
                <p:oleObj name="Equation" r:id="rId4" imgW="1079500" imgH="190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779837" y="3962400"/>
                        <a:ext cx="1706563" cy="303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273220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Probabilistic programming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505200" y="2743200"/>
            <a:ext cx="2286000" cy="1143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Program P</a:t>
            </a:r>
            <a:endParaRPr lang="en-US" sz="1600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133600" y="3048000"/>
            <a:ext cx="13716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133600" y="3581400"/>
            <a:ext cx="13716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5791200" y="3264932"/>
            <a:ext cx="13716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281797" y="3398335"/>
            <a:ext cx="621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high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281797" y="2863334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low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188982" y="3048000"/>
            <a:ext cx="5568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o</a:t>
            </a:r>
            <a:r>
              <a:rPr lang="en-US" dirty="0" err="1" smtClean="0"/>
              <a:t>bs</a:t>
            </a:r>
            <a:endParaRPr lang="en-US" dirty="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7699508"/>
              </p:ext>
            </p:extLst>
          </p:nvPr>
        </p:nvGraphicFramePr>
        <p:xfrm>
          <a:off x="3779837" y="4419600"/>
          <a:ext cx="1706563" cy="303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2" name="Equation" r:id="rId4" imgW="1079500" imgH="190500" progId="Equation.3">
                  <p:embed/>
                </p:oleObj>
              </mc:Choice>
              <mc:Fallback>
                <p:oleObj name="Equation" r:id="rId4" imgW="1079500" imgH="190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779837" y="4419600"/>
                        <a:ext cx="1706563" cy="303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016670"/>
              </p:ext>
            </p:extLst>
          </p:nvPr>
        </p:nvGraphicFramePr>
        <p:xfrm>
          <a:off x="3919538" y="4059238"/>
          <a:ext cx="1430337" cy="261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3" name="Equation" r:id="rId6" imgW="901700" imgH="165100" progId="Equation.3">
                  <p:embed/>
                </p:oleObj>
              </mc:Choice>
              <mc:Fallback>
                <p:oleObj name="Equation" r:id="rId6" imgW="9017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919538" y="4059238"/>
                        <a:ext cx="1430337" cy="2619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9168882"/>
              </p:ext>
            </p:extLst>
          </p:nvPr>
        </p:nvGraphicFramePr>
        <p:xfrm>
          <a:off x="4040188" y="5487987"/>
          <a:ext cx="1184275" cy="303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4" name="Equation" r:id="rId8" imgW="749300" imgH="190500" progId="Equation.3">
                  <p:embed/>
                </p:oleObj>
              </mc:Choice>
              <mc:Fallback>
                <p:oleObj name="Equation" r:id="rId8" imgW="749300" imgH="190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040188" y="5487987"/>
                        <a:ext cx="1184275" cy="303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8" name="Straight Arrow Connector 17"/>
          <p:cNvCxnSpPr/>
          <p:nvPr/>
        </p:nvCxnSpPr>
        <p:spPr>
          <a:xfrm>
            <a:off x="4648200" y="4800600"/>
            <a:ext cx="0" cy="60801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782746" y="4895334"/>
            <a:ext cx="1134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inference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9194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 </a:t>
            </a:r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 Channel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505200" y="2743200"/>
            <a:ext cx="2286000" cy="1143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existing program</a:t>
            </a:r>
            <a:endParaRPr lang="en-US" sz="1600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133600" y="3048000"/>
            <a:ext cx="13716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133600" y="3581400"/>
            <a:ext cx="13716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5791200" y="3264932"/>
            <a:ext cx="13716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281797" y="3398335"/>
            <a:ext cx="621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high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281797" y="2863334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low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188982" y="3048000"/>
            <a:ext cx="5568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o</a:t>
            </a:r>
            <a:r>
              <a:rPr lang="en-US" dirty="0" err="1" smtClean="0"/>
              <a:t>bs</a:t>
            </a:r>
            <a:endParaRPr lang="en-US" dirty="0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3669418"/>
              </p:ext>
            </p:extLst>
          </p:nvPr>
        </p:nvGraphicFramePr>
        <p:xfrm>
          <a:off x="3779837" y="4419600"/>
          <a:ext cx="1706563" cy="303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12" name="Equation" r:id="rId4" imgW="1079500" imgH="190500" progId="Equation.3">
                  <p:embed/>
                </p:oleObj>
              </mc:Choice>
              <mc:Fallback>
                <p:oleObj name="Equation" r:id="rId4" imgW="1079500" imgH="190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779837" y="4419600"/>
                        <a:ext cx="1706563" cy="303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1134649"/>
              </p:ext>
            </p:extLst>
          </p:nvPr>
        </p:nvGraphicFramePr>
        <p:xfrm>
          <a:off x="3919538" y="4059238"/>
          <a:ext cx="1430337" cy="261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13" name="Equation" r:id="rId6" imgW="901700" imgH="165100" progId="Equation.3">
                  <p:embed/>
                </p:oleObj>
              </mc:Choice>
              <mc:Fallback>
                <p:oleObj name="Equation" r:id="rId6" imgW="9017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919538" y="4059238"/>
                        <a:ext cx="1430337" cy="2619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6432712"/>
              </p:ext>
            </p:extLst>
          </p:nvPr>
        </p:nvGraphicFramePr>
        <p:xfrm>
          <a:off x="4040188" y="5487987"/>
          <a:ext cx="1184275" cy="303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14" name="Equation" r:id="rId8" imgW="749300" imgH="190500" progId="Equation.3">
                  <p:embed/>
                </p:oleObj>
              </mc:Choice>
              <mc:Fallback>
                <p:oleObj name="Equation" r:id="rId8" imgW="749300" imgH="190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040188" y="5487987"/>
                        <a:ext cx="1184275" cy="303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" name="Straight Arrow Connector 15"/>
          <p:cNvCxnSpPr/>
          <p:nvPr/>
        </p:nvCxnSpPr>
        <p:spPr>
          <a:xfrm>
            <a:off x="4648200" y="4800600"/>
            <a:ext cx="0" cy="60801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782746" y="4895334"/>
            <a:ext cx="1134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inference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2884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“PL”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505200" y="2743200"/>
            <a:ext cx="2286000" cy="1143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existing program</a:t>
            </a:r>
            <a:endParaRPr lang="en-US" sz="1600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133600" y="3048000"/>
            <a:ext cx="13716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133600" y="3581400"/>
            <a:ext cx="13716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5791200" y="3264932"/>
            <a:ext cx="13716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281797" y="3398335"/>
            <a:ext cx="621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high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281797" y="2863334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low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188982" y="3048000"/>
            <a:ext cx="5568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o</a:t>
            </a:r>
            <a:r>
              <a:rPr lang="en-US" dirty="0" err="1" smtClean="0"/>
              <a:t>bs</a:t>
            </a:r>
            <a:endParaRPr lang="en-US" dirty="0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6227604"/>
              </p:ext>
            </p:extLst>
          </p:nvPr>
        </p:nvGraphicFramePr>
        <p:xfrm>
          <a:off x="3779837" y="4419600"/>
          <a:ext cx="1706563" cy="303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0" name="Equation" r:id="rId4" imgW="1079500" imgH="190500" progId="Equation.3">
                  <p:embed/>
                </p:oleObj>
              </mc:Choice>
              <mc:Fallback>
                <p:oleObj name="Equation" r:id="rId4" imgW="1079500" imgH="190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779837" y="4419600"/>
                        <a:ext cx="1706563" cy="303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916806"/>
              </p:ext>
            </p:extLst>
          </p:nvPr>
        </p:nvGraphicFramePr>
        <p:xfrm>
          <a:off x="3919538" y="4059238"/>
          <a:ext cx="1430337" cy="261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1" name="Equation" r:id="rId6" imgW="901700" imgH="165100" progId="Equation.3">
                  <p:embed/>
                </p:oleObj>
              </mc:Choice>
              <mc:Fallback>
                <p:oleObj name="Equation" r:id="rId6" imgW="9017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919538" y="4059238"/>
                        <a:ext cx="1430337" cy="2619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8096411"/>
              </p:ext>
            </p:extLst>
          </p:nvPr>
        </p:nvGraphicFramePr>
        <p:xfrm>
          <a:off x="4040188" y="5487987"/>
          <a:ext cx="1184275" cy="303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2" name="Equation" r:id="rId8" imgW="749300" imgH="190500" progId="Equation.3">
                  <p:embed/>
                </p:oleObj>
              </mc:Choice>
              <mc:Fallback>
                <p:oleObj name="Equation" r:id="rId8" imgW="749300" imgH="190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040188" y="5487987"/>
                        <a:ext cx="1184275" cy="303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" name="Straight Arrow Connector 15"/>
          <p:cNvCxnSpPr/>
          <p:nvPr/>
        </p:nvCxnSpPr>
        <p:spPr>
          <a:xfrm>
            <a:off x="4648200" y="4800600"/>
            <a:ext cx="0" cy="60801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782746" y="4895334"/>
            <a:ext cx="1134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inference</a:t>
            </a:r>
            <a:endParaRPr lang="en-US" dirty="0"/>
          </a:p>
        </p:txBody>
      </p:sp>
      <p:sp>
        <p:nvSpPr>
          <p:cNvPr id="3" name="Multiply 2"/>
          <p:cNvSpPr/>
          <p:nvPr/>
        </p:nvSpPr>
        <p:spPr>
          <a:xfrm>
            <a:off x="5765800" y="2623066"/>
            <a:ext cx="1295400" cy="1219200"/>
          </a:xfrm>
          <a:prstGeom prst="mathMultiply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8" name="Multiply 17"/>
          <p:cNvSpPr/>
          <p:nvPr/>
        </p:nvSpPr>
        <p:spPr>
          <a:xfrm>
            <a:off x="5748867" y="3886200"/>
            <a:ext cx="1295400" cy="1219200"/>
          </a:xfrm>
          <a:prstGeom prst="mathMultiply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9" name="Multiply 18"/>
          <p:cNvSpPr/>
          <p:nvPr/>
        </p:nvSpPr>
        <p:spPr>
          <a:xfrm>
            <a:off x="5765800" y="5096933"/>
            <a:ext cx="1295400" cy="1219200"/>
          </a:xfrm>
          <a:prstGeom prst="mathMultiply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62600" y="2362200"/>
            <a:ext cx="1557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Undecidable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934200" y="4267200"/>
            <a:ext cx="1557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Undecidable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934200" y="5487987"/>
            <a:ext cx="1557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Undecidable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2" name="Multiply 21"/>
          <p:cNvSpPr/>
          <p:nvPr/>
        </p:nvSpPr>
        <p:spPr>
          <a:xfrm>
            <a:off x="0" y="873859"/>
            <a:ext cx="6059586" cy="5703140"/>
          </a:xfrm>
          <a:prstGeom prst="mathMultiply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1143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8" grpId="0" animBg="1"/>
      <p:bldP spid="19" grpId="0" animBg="1"/>
      <p:bldP spid="12" grpId="0"/>
      <p:bldP spid="20" grpId="0"/>
      <p:bldP spid="21" grpId="0"/>
      <p:bldP spid="2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Approximation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505200" y="2743200"/>
            <a:ext cx="2286000" cy="1143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existing program</a:t>
            </a:r>
            <a:endParaRPr lang="en-US" sz="1600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133600" y="3048000"/>
            <a:ext cx="13716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133600" y="3581400"/>
            <a:ext cx="13716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5791200" y="3264932"/>
            <a:ext cx="13716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281797" y="3398335"/>
            <a:ext cx="621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high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281797" y="2863334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low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188982" y="3048000"/>
            <a:ext cx="5568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o</a:t>
            </a:r>
            <a:r>
              <a:rPr lang="en-US" dirty="0" err="1" smtClean="0"/>
              <a:t>bs</a:t>
            </a:r>
            <a:endParaRPr lang="en-US" dirty="0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1554848"/>
              </p:ext>
            </p:extLst>
          </p:nvPr>
        </p:nvGraphicFramePr>
        <p:xfrm>
          <a:off x="3779837" y="4419600"/>
          <a:ext cx="1706563" cy="303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4" name="Equation" r:id="rId4" imgW="1079500" imgH="190500" progId="Equation.3">
                  <p:embed/>
                </p:oleObj>
              </mc:Choice>
              <mc:Fallback>
                <p:oleObj name="Equation" r:id="rId4" imgW="1079500" imgH="190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779837" y="4419600"/>
                        <a:ext cx="1706563" cy="303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6040211"/>
              </p:ext>
            </p:extLst>
          </p:nvPr>
        </p:nvGraphicFramePr>
        <p:xfrm>
          <a:off x="3919538" y="4059238"/>
          <a:ext cx="1430337" cy="261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5" name="Equation" r:id="rId6" imgW="901700" imgH="165100" progId="Equation.3">
                  <p:embed/>
                </p:oleObj>
              </mc:Choice>
              <mc:Fallback>
                <p:oleObj name="Equation" r:id="rId6" imgW="9017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919538" y="4059238"/>
                        <a:ext cx="1430337" cy="2619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7879412"/>
              </p:ext>
            </p:extLst>
          </p:nvPr>
        </p:nvGraphicFramePr>
        <p:xfrm>
          <a:off x="4040188" y="5487987"/>
          <a:ext cx="1184275" cy="303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6" name="Equation" r:id="rId8" imgW="749300" imgH="190500" progId="Equation.3">
                  <p:embed/>
                </p:oleObj>
              </mc:Choice>
              <mc:Fallback>
                <p:oleObj name="Equation" r:id="rId8" imgW="749300" imgH="190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040188" y="5487987"/>
                        <a:ext cx="1184275" cy="303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" name="Straight Arrow Connector 15"/>
          <p:cNvCxnSpPr/>
          <p:nvPr/>
        </p:nvCxnSpPr>
        <p:spPr>
          <a:xfrm>
            <a:off x="4648200" y="4800600"/>
            <a:ext cx="0" cy="60801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782746" y="4895334"/>
            <a:ext cx="2507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approximate inference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800600" y="5943600"/>
            <a:ext cx="3700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</a:t>
            </a:r>
            <a:r>
              <a:rPr lang="en-US" dirty="0" smtClean="0"/>
              <a:t>ver-approximation of vulnerability</a:t>
            </a:r>
            <a:endParaRPr lang="en-US" dirty="0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4648200" y="5867400"/>
            <a:ext cx="0" cy="60801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487556" y="6400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1229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BFBFBF"/>
                </a:solidFill>
              </a:rPr>
              <a:t>Basics</a:t>
            </a:r>
          </a:p>
          <a:p>
            <a:r>
              <a:rPr lang="en-US" dirty="0" smtClean="0">
                <a:solidFill>
                  <a:srgbClr val="BFBFBF"/>
                </a:solidFill>
              </a:rPr>
              <a:t>Channels as programs</a:t>
            </a:r>
            <a:endParaRPr lang="en-US" dirty="0">
              <a:solidFill>
                <a:srgbClr val="BFBFBF"/>
              </a:solidFill>
            </a:endParaRPr>
          </a:p>
          <a:p>
            <a:pPr lvl="1"/>
            <a:r>
              <a:rPr lang="en-US" dirty="0" smtClean="0">
                <a:solidFill>
                  <a:srgbClr val="BFBFBF"/>
                </a:solidFill>
              </a:rPr>
              <a:t>Programs as channels</a:t>
            </a:r>
          </a:p>
          <a:p>
            <a:r>
              <a:rPr lang="en-US" dirty="0" smtClean="0"/>
              <a:t>Models for …</a:t>
            </a:r>
          </a:p>
          <a:p>
            <a:pPr lvl="1"/>
            <a:r>
              <a:rPr lang="en-US" dirty="0" smtClean="0"/>
              <a:t>Adaptive adversaries</a:t>
            </a:r>
          </a:p>
          <a:p>
            <a:pPr lvl="1"/>
            <a:r>
              <a:rPr lang="en-US" dirty="0"/>
              <a:t>Time-varying </a:t>
            </a:r>
            <a:r>
              <a:rPr lang="en-US" dirty="0" smtClean="0"/>
              <a:t>secrets</a:t>
            </a:r>
          </a:p>
          <a:p>
            <a:pPr lvl="1"/>
            <a:r>
              <a:rPr lang="en-US" dirty="0" smtClean="0"/>
              <a:t>Non-zero-sum games</a:t>
            </a:r>
          </a:p>
          <a:p>
            <a:pPr lvl="1"/>
            <a:r>
              <a:rPr lang="en-US" dirty="0" smtClean="0"/>
              <a:t>Active defenders, equilibrium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1714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BFBFBF"/>
                </a:solidFill>
              </a:rPr>
              <a:t>Basics</a:t>
            </a:r>
          </a:p>
          <a:p>
            <a:r>
              <a:rPr lang="en-US" dirty="0" smtClean="0">
                <a:solidFill>
                  <a:srgbClr val="BFBFBF"/>
                </a:solidFill>
              </a:rPr>
              <a:t>Channels as programs</a:t>
            </a:r>
            <a:endParaRPr lang="en-US" dirty="0">
              <a:solidFill>
                <a:srgbClr val="BFBFBF"/>
              </a:solidFill>
            </a:endParaRPr>
          </a:p>
          <a:p>
            <a:pPr lvl="1"/>
            <a:r>
              <a:rPr lang="en-US" dirty="0" smtClean="0">
                <a:solidFill>
                  <a:srgbClr val="BFBFBF"/>
                </a:solidFill>
              </a:rPr>
              <a:t>Programs as channels</a:t>
            </a:r>
          </a:p>
          <a:p>
            <a:r>
              <a:rPr lang="en-US" dirty="0" smtClean="0"/>
              <a:t>Models for …</a:t>
            </a:r>
          </a:p>
          <a:p>
            <a:pPr lvl="1"/>
            <a:r>
              <a:rPr lang="en-US" b="1" dirty="0" smtClean="0"/>
              <a:t>Adaptive adversaries</a:t>
            </a:r>
          </a:p>
          <a:p>
            <a:pPr lvl="1"/>
            <a:r>
              <a:rPr lang="en-US" dirty="0"/>
              <a:t>Time-varying </a:t>
            </a:r>
            <a:r>
              <a:rPr lang="en-US" dirty="0" smtClean="0"/>
              <a:t>secrets</a:t>
            </a:r>
          </a:p>
          <a:p>
            <a:pPr lvl="1"/>
            <a:r>
              <a:rPr lang="en-US" dirty="0" smtClean="0"/>
              <a:t>Non-zero-sum games</a:t>
            </a:r>
          </a:p>
          <a:p>
            <a:pPr lvl="1"/>
            <a:r>
              <a:rPr lang="en-US" dirty="0" smtClean="0"/>
              <a:t>Active defenders, equilibrium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9897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flow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505200" y="3581400"/>
            <a:ext cx="2286000" cy="1143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Channel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133600" y="3886200"/>
            <a:ext cx="13716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2133600" y="4419600"/>
            <a:ext cx="13716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791200" y="4103132"/>
            <a:ext cx="13716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19568" y="4114800"/>
            <a:ext cx="13140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Secret</a:t>
            </a:r>
          </a:p>
          <a:p>
            <a:pPr algn="r"/>
            <a:r>
              <a:rPr lang="en-US" dirty="0" smtClean="0"/>
              <a:t>/ high input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09625" y="3505200"/>
            <a:ext cx="12239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Control</a:t>
            </a:r>
          </a:p>
          <a:p>
            <a:pPr algn="r"/>
            <a:r>
              <a:rPr lang="en-US" dirty="0" smtClean="0"/>
              <a:t>/ low input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188982" y="3733800"/>
            <a:ext cx="14293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</a:t>
            </a:r>
            <a:r>
              <a:rPr lang="en-US" dirty="0" smtClean="0"/>
              <a:t>bservation</a:t>
            </a:r>
          </a:p>
          <a:p>
            <a:r>
              <a:rPr lang="en-US" dirty="0" smtClean="0"/>
              <a:t> / low output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26055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Adaptive adversary choice</a:t>
            </a:r>
            <a:endParaRPr lang="en-US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20</a:t>
            </a:fld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003085" y="3091935"/>
            <a:ext cx="0" cy="5773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994618" y="4278869"/>
            <a:ext cx="0" cy="4333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endCxn id="12" idx="1"/>
          </p:cNvCxnSpPr>
          <p:nvPr/>
        </p:nvCxnSpPr>
        <p:spPr>
          <a:xfrm>
            <a:off x="1524000" y="3777734"/>
            <a:ext cx="2286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070818" y="4342924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070818" y="3154865"/>
            <a:ext cx="321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</a:t>
            </a:r>
            <a:r>
              <a:rPr lang="en-US" baseline="-25000" dirty="0" smtClean="0"/>
              <a:t>1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752600" y="3593068"/>
            <a:ext cx="39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</a:t>
            </a:r>
            <a:r>
              <a:rPr lang="en-US" baseline="-25000" dirty="0" smtClean="0"/>
              <a:t>1</a:t>
            </a:r>
            <a:endParaRPr lang="en-US" dirty="0"/>
          </a:p>
        </p:txBody>
      </p:sp>
      <p:pic>
        <p:nvPicPr>
          <p:cNvPr id="18" name="Picture 17" descr="imgr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502" y="1845733"/>
            <a:ext cx="1065299" cy="1185333"/>
          </a:xfrm>
          <a:prstGeom prst="rect">
            <a:avLst/>
          </a:prstGeom>
        </p:spPr>
      </p:pic>
      <p:pic>
        <p:nvPicPr>
          <p:cNvPr id="19" name="Picture 18" descr="top_secret_file_0515-0911-0222-3450_SMU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334000"/>
            <a:ext cx="914400" cy="914400"/>
          </a:xfrm>
          <a:prstGeom prst="rect">
            <a:avLst/>
          </a:prstGeom>
        </p:spPr>
      </p:pic>
      <p:cxnSp>
        <p:nvCxnSpPr>
          <p:cNvPr id="28" name="Elbow Connector 27"/>
          <p:cNvCxnSpPr>
            <a:stCxn id="12" idx="0"/>
            <a:endCxn id="18" idx="2"/>
          </p:cNvCxnSpPr>
          <p:nvPr/>
        </p:nvCxnSpPr>
        <p:spPr>
          <a:xfrm rot="5400000" flipH="1" flipV="1">
            <a:off x="1724032" y="3258949"/>
            <a:ext cx="562002" cy="106237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Cloud Callout 5"/>
          <p:cNvSpPr/>
          <p:nvPr/>
        </p:nvSpPr>
        <p:spPr>
          <a:xfrm>
            <a:off x="2387377" y="1447800"/>
            <a:ext cx="1193800" cy="609600"/>
          </a:xfrm>
          <a:prstGeom prst="cloudCallout">
            <a:avLst>
              <a:gd name="adj1" fmla="val -68385"/>
              <a:gd name="adj2" fmla="val 3869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imgres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18" y="3669269"/>
            <a:ext cx="978115" cy="6096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30" name="TextBox 29"/>
          <p:cNvSpPr txBox="1"/>
          <p:nvPr/>
        </p:nvSpPr>
        <p:spPr>
          <a:xfrm>
            <a:off x="6163956" y="2819400"/>
            <a:ext cx="347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e</a:t>
            </a:r>
            <a:r>
              <a:rPr lang="en-US" baseline="-25000" dirty="0" err="1" smtClean="0"/>
              <a:t>i</a:t>
            </a:r>
            <a:endParaRPr lang="en-US" dirty="0"/>
          </a:p>
        </p:txBody>
      </p:sp>
      <p:cxnSp>
        <p:nvCxnSpPr>
          <p:cNvPr id="45" name="Elbow Connector 44"/>
          <p:cNvCxnSpPr>
            <a:stCxn id="19" idx="3"/>
            <a:endCxn id="55" idx="1"/>
          </p:cNvCxnSpPr>
          <p:nvPr/>
        </p:nvCxnSpPr>
        <p:spPr>
          <a:xfrm flipV="1">
            <a:off x="1143000" y="5225534"/>
            <a:ext cx="5021935" cy="565666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Elbow Connector 48"/>
          <p:cNvCxnSpPr>
            <a:stCxn id="18" idx="3"/>
            <a:endCxn id="30" idx="0"/>
          </p:cNvCxnSpPr>
          <p:nvPr/>
        </p:nvCxnSpPr>
        <p:spPr>
          <a:xfrm>
            <a:off x="2590801" y="2438400"/>
            <a:ext cx="3746772" cy="381000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30" idx="2"/>
            <a:endCxn id="72" idx="0"/>
          </p:cNvCxnSpPr>
          <p:nvPr/>
        </p:nvCxnSpPr>
        <p:spPr>
          <a:xfrm flipH="1">
            <a:off x="6324600" y="3188732"/>
            <a:ext cx="12973" cy="40273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7162800" y="4085735"/>
            <a:ext cx="381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6164935" y="50408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</a:t>
            </a:r>
            <a:endParaRPr lang="en-US" dirty="0"/>
          </a:p>
        </p:txBody>
      </p:sp>
      <p:cxnSp>
        <p:nvCxnSpPr>
          <p:cNvPr id="57" name="Straight Arrow Connector 56"/>
          <p:cNvCxnSpPr>
            <a:stCxn id="55" idx="0"/>
          </p:cNvCxnSpPr>
          <p:nvPr/>
        </p:nvCxnSpPr>
        <p:spPr>
          <a:xfrm flipV="1">
            <a:off x="6321457" y="4583668"/>
            <a:ext cx="3143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7611756" y="3886200"/>
            <a:ext cx="347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g</a:t>
            </a:r>
            <a:r>
              <a:rPr lang="en-US" baseline="-25000" dirty="0" err="1" smtClean="0"/>
              <a:t>i</a:t>
            </a:r>
            <a:endParaRPr lang="en-US" dirty="0"/>
          </a:p>
        </p:txBody>
      </p:sp>
      <p:sp>
        <p:nvSpPr>
          <p:cNvPr id="29" name="Cloud Callout 28"/>
          <p:cNvSpPr/>
          <p:nvPr/>
        </p:nvSpPr>
        <p:spPr>
          <a:xfrm>
            <a:off x="340170" y="1540933"/>
            <a:ext cx="1193800" cy="609600"/>
          </a:xfrm>
          <a:prstGeom prst="cloudCallout">
            <a:avLst>
              <a:gd name="adj1" fmla="val 74877"/>
              <a:gd name="adj2" fmla="val 23412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0638936"/>
              </p:ext>
            </p:extLst>
          </p:nvPr>
        </p:nvGraphicFramePr>
        <p:xfrm>
          <a:off x="2514599" y="2098675"/>
          <a:ext cx="2286001" cy="2563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35" name="Equation" r:id="rId7" imgW="1917700" imgH="215900" progId="Equation.3">
                  <p:embed/>
                </p:oleObj>
              </mc:Choice>
              <mc:Fallback>
                <p:oleObj name="Equation" r:id="rId7" imgW="19177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514599" y="2098675"/>
                        <a:ext cx="2286001" cy="2563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7" name="Elbow Connector 46"/>
          <p:cNvCxnSpPr>
            <a:stCxn id="18" idx="1"/>
          </p:cNvCxnSpPr>
          <p:nvPr/>
        </p:nvCxnSpPr>
        <p:spPr>
          <a:xfrm rot="10800000" flipV="1">
            <a:off x="1003086" y="2438399"/>
            <a:ext cx="522417" cy="653535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Elbow Connector 50"/>
          <p:cNvCxnSpPr>
            <a:stCxn id="19" idx="0"/>
          </p:cNvCxnSpPr>
          <p:nvPr/>
        </p:nvCxnSpPr>
        <p:spPr>
          <a:xfrm rot="5400000" flipH="1" flipV="1">
            <a:off x="533571" y="4864485"/>
            <a:ext cx="621744" cy="317286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V="1">
            <a:off x="2853044" y="4286197"/>
            <a:ext cx="0" cy="4333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3382426" y="3785062"/>
            <a:ext cx="381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2929244" y="4350252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2929244" y="3162193"/>
            <a:ext cx="321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</a:t>
            </a:r>
            <a:r>
              <a:rPr lang="en-US" baseline="-25000" dirty="0" smtClean="0"/>
              <a:t>2</a:t>
            </a:r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3763426" y="3600396"/>
            <a:ext cx="39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</a:t>
            </a:r>
            <a:r>
              <a:rPr lang="en-US" baseline="-25000" dirty="0" smtClean="0"/>
              <a:t>2</a:t>
            </a:r>
            <a:endParaRPr lang="en-US" dirty="0"/>
          </a:p>
        </p:txBody>
      </p:sp>
      <p:pic>
        <p:nvPicPr>
          <p:cNvPr id="62" name="Picture 61" descr="imgres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444" y="3676597"/>
            <a:ext cx="978115" cy="6096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cxnSp>
        <p:nvCxnSpPr>
          <p:cNvPr id="63" name="Elbow Connector 62"/>
          <p:cNvCxnSpPr/>
          <p:nvPr/>
        </p:nvCxnSpPr>
        <p:spPr>
          <a:xfrm flipV="1">
            <a:off x="838200" y="4719584"/>
            <a:ext cx="1981200" cy="766816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Elbow Connector 63"/>
          <p:cNvCxnSpPr/>
          <p:nvPr/>
        </p:nvCxnSpPr>
        <p:spPr>
          <a:xfrm rot="10800000">
            <a:off x="2514600" y="2785533"/>
            <a:ext cx="1374970" cy="891064"/>
          </a:xfrm>
          <a:prstGeom prst="bentConnector3">
            <a:avLst>
              <a:gd name="adj1" fmla="val -493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52" name="Object 5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6235277"/>
              </p:ext>
            </p:extLst>
          </p:nvPr>
        </p:nvGraphicFramePr>
        <p:xfrm>
          <a:off x="603250" y="1737783"/>
          <a:ext cx="4699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36" name="Equation" r:id="rId9" imgW="469900" imgH="215900" progId="Equation.3">
                  <p:embed/>
                </p:oleObj>
              </mc:Choice>
              <mc:Fallback>
                <p:oleObj name="Equation" r:id="rId9" imgW="4699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03250" y="1737783"/>
                        <a:ext cx="4699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" name="Object 6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4148708"/>
              </p:ext>
            </p:extLst>
          </p:nvPr>
        </p:nvGraphicFramePr>
        <p:xfrm>
          <a:off x="2742977" y="1625600"/>
          <a:ext cx="4572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37" name="Equation" r:id="rId11" imgW="457200" imgH="203200" progId="Equation.3">
                  <p:embed/>
                </p:oleObj>
              </mc:Choice>
              <mc:Fallback>
                <p:oleObj name="Equation" r:id="rId11" imgW="4572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742977" y="1625600"/>
                        <a:ext cx="457200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" name="Cloud Callout 65"/>
          <p:cNvSpPr/>
          <p:nvPr/>
        </p:nvSpPr>
        <p:spPr>
          <a:xfrm>
            <a:off x="5568035" y="1395942"/>
            <a:ext cx="1193800" cy="609600"/>
          </a:xfrm>
          <a:prstGeom prst="cloudCallout">
            <a:avLst>
              <a:gd name="adj1" fmla="val -68385"/>
              <a:gd name="adj2" fmla="val 3869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7" name="Object 6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437743"/>
              </p:ext>
            </p:extLst>
          </p:nvPr>
        </p:nvGraphicFramePr>
        <p:xfrm>
          <a:off x="5621337" y="2098675"/>
          <a:ext cx="2402682" cy="2462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38" name="Equation" r:id="rId13" imgW="1981200" imgH="203200" progId="Equation.3">
                  <p:embed/>
                </p:oleObj>
              </mc:Choice>
              <mc:Fallback>
                <p:oleObj name="Equation" r:id="rId13" imgW="19812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621337" y="2098675"/>
                        <a:ext cx="2402682" cy="2462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" name="Object 6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9387482"/>
              </p:ext>
            </p:extLst>
          </p:nvPr>
        </p:nvGraphicFramePr>
        <p:xfrm>
          <a:off x="5917815" y="1573213"/>
          <a:ext cx="4699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39" name="Equation" r:id="rId15" imgW="469900" imgH="203200" progId="Equation.3">
                  <p:embed/>
                </p:oleObj>
              </mc:Choice>
              <mc:Fallback>
                <p:oleObj name="Equation" r:id="rId15" imgW="4699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5917815" y="1573213"/>
                        <a:ext cx="469900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" name="TextBox 70"/>
          <p:cNvSpPr txBox="1"/>
          <p:nvPr/>
        </p:nvSpPr>
        <p:spPr>
          <a:xfrm>
            <a:off x="4451786" y="3466124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…</a:t>
            </a:r>
            <a:endParaRPr lang="en-US" sz="4000" dirty="0"/>
          </a:p>
        </p:txBody>
      </p:sp>
      <p:sp>
        <p:nvSpPr>
          <p:cNvPr id="72" name="Rectangle 71"/>
          <p:cNvSpPr/>
          <p:nvPr/>
        </p:nvSpPr>
        <p:spPr>
          <a:xfrm>
            <a:off x="5486400" y="3591467"/>
            <a:ext cx="1676400" cy="9922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Gain Model</a:t>
            </a:r>
          </a:p>
        </p:txBody>
      </p:sp>
      <p:graphicFrame>
        <p:nvGraphicFramePr>
          <p:cNvPr id="77" name="Object 7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9230029"/>
              </p:ext>
            </p:extLst>
          </p:nvPr>
        </p:nvGraphicFramePr>
        <p:xfrm>
          <a:off x="3429000" y="5657850"/>
          <a:ext cx="5353050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40" name="Equation" r:id="rId17" imgW="3390900" imgH="520700" progId="Equation.3">
                  <p:embed/>
                </p:oleObj>
              </mc:Choice>
              <mc:Fallback>
                <p:oleObj name="Equation" r:id="rId17" imgW="3390900" imgH="520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3429000" y="5657850"/>
                        <a:ext cx="5353050" cy="819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3" name="Straight Arrow Connector 42"/>
          <p:cNvCxnSpPr/>
          <p:nvPr/>
        </p:nvCxnSpPr>
        <p:spPr>
          <a:xfrm>
            <a:off x="2865529" y="3091934"/>
            <a:ext cx="0" cy="5773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4990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Backward inference</a:t>
            </a:r>
            <a:endParaRPr lang="en-US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21</a:t>
            </a:fld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003085" y="3091935"/>
            <a:ext cx="0" cy="5773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994618" y="4278869"/>
            <a:ext cx="0" cy="4333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endCxn id="12" idx="1"/>
          </p:cNvCxnSpPr>
          <p:nvPr/>
        </p:nvCxnSpPr>
        <p:spPr>
          <a:xfrm>
            <a:off x="1524000" y="3777734"/>
            <a:ext cx="2286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070818" y="4342924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070818" y="3154865"/>
            <a:ext cx="321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</a:t>
            </a:r>
            <a:r>
              <a:rPr lang="en-US" baseline="-25000" dirty="0" smtClean="0"/>
              <a:t>1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752600" y="3593068"/>
            <a:ext cx="39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</a:t>
            </a:r>
            <a:r>
              <a:rPr lang="en-US" baseline="-25000" dirty="0" smtClean="0"/>
              <a:t>1</a:t>
            </a:r>
            <a:endParaRPr lang="en-US" dirty="0"/>
          </a:p>
        </p:txBody>
      </p:sp>
      <p:pic>
        <p:nvPicPr>
          <p:cNvPr id="18" name="Picture 17" descr="imgr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502" y="1845733"/>
            <a:ext cx="1065299" cy="1185333"/>
          </a:xfrm>
          <a:prstGeom prst="rect">
            <a:avLst/>
          </a:prstGeom>
        </p:spPr>
      </p:pic>
      <p:pic>
        <p:nvPicPr>
          <p:cNvPr id="19" name="Picture 18" descr="top_secret_file_0515-0911-0222-3450_SMU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334000"/>
            <a:ext cx="914400" cy="914400"/>
          </a:xfrm>
          <a:prstGeom prst="rect">
            <a:avLst/>
          </a:prstGeom>
        </p:spPr>
      </p:pic>
      <p:cxnSp>
        <p:nvCxnSpPr>
          <p:cNvPr id="28" name="Elbow Connector 27"/>
          <p:cNvCxnSpPr>
            <a:stCxn id="12" idx="0"/>
            <a:endCxn id="18" idx="2"/>
          </p:cNvCxnSpPr>
          <p:nvPr/>
        </p:nvCxnSpPr>
        <p:spPr>
          <a:xfrm rot="5400000" flipH="1" flipV="1">
            <a:off x="1724032" y="3258949"/>
            <a:ext cx="562002" cy="106237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Cloud Callout 5"/>
          <p:cNvSpPr/>
          <p:nvPr/>
        </p:nvSpPr>
        <p:spPr>
          <a:xfrm>
            <a:off x="2387377" y="1447800"/>
            <a:ext cx="1193800" cy="609600"/>
          </a:xfrm>
          <a:prstGeom prst="cloudCallout">
            <a:avLst>
              <a:gd name="adj1" fmla="val -68385"/>
              <a:gd name="adj2" fmla="val 3869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imgres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18" y="3669269"/>
            <a:ext cx="978115" cy="6096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30" name="TextBox 29"/>
          <p:cNvSpPr txBox="1"/>
          <p:nvPr/>
        </p:nvSpPr>
        <p:spPr>
          <a:xfrm>
            <a:off x="6163956" y="2819400"/>
            <a:ext cx="347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e</a:t>
            </a:r>
            <a:r>
              <a:rPr lang="en-US" baseline="-25000" dirty="0" err="1" smtClean="0"/>
              <a:t>i</a:t>
            </a:r>
            <a:endParaRPr lang="en-US" dirty="0"/>
          </a:p>
        </p:txBody>
      </p:sp>
      <p:cxnSp>
        <p:nvCxnSpPr>
          <p:cNvPr id="45" name="Elbow Connector 44"/>
          <p:cNvCxnSpPr>
            <a:stCxn id="19" idx="3"/>
            <a:endCxn id="55" idx="1"/>
          </p:cNvCxnSpPr>
          <p:nvPr/>
        </p:nvCxnSpPr>
        <p:spPr>
          <a:xfrm flipV="1">
            <a:off x="1143000" y="5225534"/>
            <a:ext cx="5021935" cy="565666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Elbow Connector 48"/>
          <p:cNvCxnSpPr>
            <a:stCxn id="18" idx="3"/>
            <a:endCxn id="30" idx="0"/>
          </p:cNvCxnSpPr>
          <p:nvPr/>
        </p:nvCxnSpPr>
        <p:spPr>
          <a:xfrm>
            <a:off x="2590801" y="2438400"/>
            <a:ext cx="3746772" cy="381000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30" idx="2"/>
            <a:endCxn id="72" idx="0"/>
          </p:cNvCxnSpPr>
          <p:nvPr/>
        </p:nvCxnSpPr>
        <p:spPr>
          <a:xfrm flipH="1">
            <a:off x="6324600" y="3188732"/>
            <a:ext cx="12973" cy="40273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7162800" y="4085735"/>
            <a:ext cx="381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6164935" y="50408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</a:t>
            </a:r>
            <a:endParaRPr lang="en-US" dirty="0"/>
          </a:p>
        </p:txBody>
      </p:sp>
      <p:cxnSp>
        <p:nvCxnSpPr>
          <p:cNvPr id="57" name="Straight Arrow Connector 56"/>
          <p:cNvCxnSpPr>
            <a:stCxn id="55" idx="0"/>
          </p:cNvCxnSpPr>
          <p:nvPr/>
        </p:nvCxnSpPr>
        <p:spPr>
          <a:xfrm flipV="1">
            <a:off x="6321457" y="4583668"/>
            <a:ext cx="3143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7611756" y="3886200"/>
            <a:ext cx="347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g</a:t>
            </a:r>
            <a:r>
              <a:rPr lang="en-US" baseline="-25000" dirty="0" err="1" smtClean="0"/>
              <a:t>i</a:t>
            </a:r>
            <a:endParaRPr lang="en-US" dirty="0"/>
          </a:p>
        </p:txBody>
      </p:sp>
      <p:sp>
        <p:nvSpPr>
          <p:cNvPr id="29" name="Cloud Callout 28"/>
          <p:cNvSpPr/>
          <p:nvPr/>
        </p:nvSpPr>
        <p:spPr>
          <a:xfrm>
            <a:off x="340170" y="1540933"/>
            <a:ext cx="1193800" cy="609600"/>
          </a:xfrm>
          <a:prstGeom prst="cloudCallout">
            <a:avLst>
              <a:gd name="adj1" fmla="val 74877"/>
              <a:gd name="adj2" fmla="val 23412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1451437"/>
              </p:ext>
            </p:extLst>
          </p:nvPr>
        </p:nvGraphicFramePr>
        <p:xfrm>
          <a:off x="2514599" y="2098675"/>
          <a:ext cx="2286001" cy="2563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17" name="Equation" r:id="rId7" imgW="1917700" imgH="215900" progId="Equation.3">
                  <p:embed/>
                </p:oleObj>
              </mc:Choice>
              <mc:Fallback>
                <p:oleObj name="Equation" r:id="rId7" imgW="19177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514599" y="2098675"/>
                        <a:ext cx="2286001" cy="2563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7" name="Elbow Connector 46"/>
          <p:cNvCxnSpPr>
            <a:stCxn id="18" idx="1"/>
          </p:cNvCxnSpPr>
          <p:nvPr/>
        </p:nvCxnSpPr>
        <p:spPr>
          <a:xfrm rot="10800000" flipV="1">
            <a:off x="1003086" y="2438399"/>
            <a:ext cx="522417" cy="653535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Elbow Connector 50"/>
          <p:cNvCxnSpPr>
            <a:stCxn id="19" idx="0"/>
          </p:cNvCxnSpPr>
          <p:nvPr/>
        </p:nvCxnSpPr>
        <p:spPr>
          <a:xfrm rot="5400000" flipH="1" flipV="1">
            <a:off x="533571" y="4864485"/>
            <a:ext cx="621744" cy="317286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V="1">
            <a:off x="2853044" y="4286197"/>
            <a:ext cx="0" cy="4333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3382426" y="3785062"/>
            <a:ext cx="381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2929244" y="4350252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2929244" y="3162193"/>
            <a:ext cx="321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</a:t>
            </a:r>
            <a:r>
              <a:rPr lang="en-US" baseline="-25000" dirty="0" smtClean="0"/>
              <a:t>2</a:t>
            </a:r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3763426" y="3600396"/>
            <a:ext cx="39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</a:t>
            </a:r>
            <a:r>
              <a:rPr lang="en-US" baseline="-25000" dirty="0" smtClean="0"/>
              <a:t>2</a:t>
            </a:r>
            <a:endParaRPr lang="en-US" dirty="0"/>
          </a:p>
        </p:txBody>
      </p:sp>
      <p:pic>
        <p:nvPicPr>
          <p:cNvPr id="62" name="Picture 61" descr="imgres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444" y="3676597"/>
            <a:ext cx="978115" cy="6096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cxnSp>
        <p:nvCxnSpPr>
          <p:cNvPr id="63" name="Elbow Connector 62"/>
          <p:cNvCxnSpPr/>
          <p:nvPr/>
        </p:nvCxnSpPr>
        <p:spPr>
          <a:xfrm flipV="1">
            <a:off x="838200" y="4719584"/>
            <a:ext cx="1981200" cy="766816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Elbow Connector 63"/>
          <p:cNvCxnSpPr/>
          <p:nvPr/>
        </p:nvCxnSpPr>
        <p:spPr>
          <a:xfrm rot="10800000">
            <a:off x="2514600" y="2785533"/>
            <a:ext cx="1374970" cy="891064"/>
          </a:xfrm>
          <a:prstGeom prst="bentConnector3">
            <a:avLst>
              <a:gd name="adj1" fmla="val -493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52" name="Object 5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4409524"/>
              </p:ext>
            </p:extLst>
          </p:nvPr>
        </p:nvGraphicFramePr>
        <p:xfrm>
          <a:off x="603250" y="1737783"/>
          <a:ext cx="4699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18" name="Equation" r:id="rId9" imgW="469900" imgH="215900" progId="Equation.3">
                  <p:embed/>
                </p:oleObj>
              </mc:Choice>
              <mc:Fallback>
                <p:oleObj name="Equation" r:id="rId9" imgW="4699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03250" y="1737783"/>
                        <a:ext cx="4699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" name="Object 6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372439"/>
              </p:ext>
            </p:extLst>
          </p:nvPr>
        </p:nvGraphicFramePr>
        <p:xfrm>
          <a:off x="2742977" y="1625600"/>
          <a:ext cx="4572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19" name="Equation" r:id="rId11" imgW="457200" imgH="203200" progId="Equation.3">
                  <p:embed/>
                </p:oleObj>
              </mc:Choice>
              <mc:Fallback>
                <p:oleObj name="Equation" r:id="rId11" imgW="4572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742977" y="1625600"/>
                        <a:ext cx="457200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" name="Cloud Callout 65"/>
          <p:cNvSpPr/>
          <p:nvPr/>
        </p:nvSpPr>
        <p:spPr>
          <a:xfrm>
            <a:off x="5568035" y="1395942"/>
            <a:ext cx="1193800" cy="609600"/>
          </a:xfrm>
          <a:prstGeom prst="cloudCallout">
            <a:avLst>
              <a:gd name="adj1" fmla="val -68385"/>
              <a:gd name="adj2" fmla="val 3869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7" name="Object 6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0945911"/>
              </p:ext>
            </p:extLst>
          </p:nvPr>
        </p:nvGraphicFramePr>
        <p:xfrm>
          <a:off x="5621337" y="2098675"/>
          <a:ext cx="2402682" cy="2462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20" name="Equation" r:id="rId13" imgW="1981200" imgH="203200" progId="Equation.3">
                  <p:embed/>
                </p:oleObj>
              </mc:Choice>
              <mc:Fallback>
                <p:oleObj name="Equation" r:id="rId13" imgW="19812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621337" y="2098675"/>
                        <a:ext cx="2402682" cy="2462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" name="Object 6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8586704"/>
              </p:ext>
            </p:extLst>
          </p:nvPr>
        </p:nvGraphicFramePr>
        <p:xfrm>
          <a:off x="5917815" y="1573213"/>
          <a:ext cx="4699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21" name="Equation" r:id="rId15" imgW="469900" imgH="203200" progId="Equation.3">
                  <p:embed/>
                </p:oleObj>
              </mc:Choice>
              <mc:Fallback>
                <p:oleObj name="Equation" r:id="rId15" imgW="4699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5917815" y="1573213"/>
                        <a:ext cx="469900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" name="TextBox 70"/>
          <p:cNvSpPr txBox="1"/>
          <p:nvPr/>
        </p:nvSpPr>
        <p:spPr>
          <a:xfrm>
            <a:off x="4451786" y="3466124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…</a:t>
            </a:r>
            <a:endParaRPr lang="en-US" sz="4000" dirty="0"/>
          </a:p>
        </p:txBody>
      </p:sp>
      <p:sp>
        <p:nvSpPr>
          <p:cNvPr id="72" name="Rectangle 71"/>
          <p:cNvSpPr/>
          <p:nvPr/>
        </p:nvSpPr>
        <p:spPr>
          <a:xfrm>
            <a:off x="5486400" y="3591467"/>
            <a:ext cx="1676400" cy="9922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Gain Model</a:t>
            </a:r>
          </a:p>
        </p:txBody>
      </p:sp>
      <p:graphicFrame>
        <p:nvGraphicFramePr>
          <p:cNvPr id="77" name="Object 7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7325036"/>
              </p:ext>
            </p:extLst>
          </p:nvPr>
        </p:nvGraphicFramePr>
        <p:xfrm>
          <a:off x="3951288" y="5610225"/>
          <a:ext cx="4291012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22" name="Equation" r:id="rId17" imgW="2717800" imgH="520700" progId="Equation.3">
                  <p:embed/>
                </p:oleObj>
              </mc:Choice>
              <mc:Fallback>
                <p:oleObj name="Equation" r:id="rId17" imgW="2717800" imgH="520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3951288" y="5610225"/>
                        <a:ext cx="4291012" cy="819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3" name="Straight Arrow Connector 42"/>
          <p:cNvCxnSpPr/>
          <p:nvPr/>
        </p:nvCxnSpPr>
        <p:spPr>
          <a:xfrm>
            <a:off x="2865529" y="3091934"/>
            <a:ext cx="0" cy="5773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69151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Adaptive power</a:t>
            </a:r>
            <a:endParaRPr lang="en-US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3513667" y="3124200"/>
            <a:ext cx="2286000" cy="1143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 dirty="0" smtClean="0"/>
              <a:t>// binary search</a:t>
            </a:r>
          </a:p>
          <a:p>
            <a:r>
              <a:rPr lang="en-US" sz="1400" dirty="0" smtClean="0"/>
              <a:t>BS(</a:t>
            </a:r>
            <a:r>
              <a:rPr lang="en-US" sz="1400" dirty="0" err="1" smtClean="0"/>
              <a:t>h,l</a:t>
            </a:r>
            <a:r>
              <a:rPr lang="en-US" sz="1400" dirty="0" smtClean="0"/>
              <a:t>):= h &lt;= l</a:t>
            </a:r>
            <a:endParaRPr lang="en-US" sz="1400" dirty="0"/>
          </a:p>
        </p:txBody>
      </p:sp>
      <p:cxnSp>
        <p:nvCxnSpPr>
          <p:cNvPr id="46" name="Straight Arrow Connector 45"/>
          <p:cNvCxnSpPr/>
          <p:nvPr/>
        </p:nvCxnSpPr>
        <p:spPr>
          <a:xfrm>
            <a:off x="2142067" y="3429000"/>
            <a:ext cx="13716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2142067" y="3962400"/>
            <a:ext cx="13716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>
            <a:off x="5799667" y="3645932"/>
            <a:ext cx="13716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7197449" y="34290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</a:t>
            </a:r>
            <a:endParaRPr lang="en-US" dirty="0"/>
          </a:p>
        </p:txBody>
      </p:sp>
      <p:sp>
        <p:nvSpPr>
          <p:cNvPr id="75" name="Rectangle 74"/>
          <p:cNvSpPr/>
          <p:nvPr/>
        </p:nvSpPr>
        <p:spPr>
          <a:xfrm>
            <a:off x="3522134" y="1524000"/>
            <a:ext cx="2286000" cy="1143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 dirty="0" smtClean="0"/>
              <a:t>// bit select</a:t>
            </a:r>
          </a:p>
          <a:p>
            <a:r>
              <a:rPr lang="en-US" sz="1400" dirty="0" smtClean="0"/>
              <a:t>BS(</a:t>
            </a:r>
            <a:r>
              <a:rPr lang="en-US" sz="1400" dirty="0" err="1" smtClean="0"/>
              <a:t>h,l</a:t>
            </a:r>
            <a:r>
              <a:rPr lang="en-US" sz="1400" dirty="0" smtClean="0"/>
              <a:t>):= h &amp; (0x1 &lt;&lt; l)</a:t>
            </a:r>
            <a:endParaRPr lang="en-US" sz="1400" dirty="0"/>
          </a:p>
        </p:txBody>
      </p:sp>
      <p:cxnSp>
        <p:nvCxnSpPr>
          <p:cNvPr id="76" name="Straight Arrow Connector 75"/>
          <p:cNvCxnSpPr/>
          <p:nvPr/>
        </p:nvCxnSpPr>
        <p:spPr>
          <a:xfrm>
            <a:off x="2150534" y="1828800"/>
            <a:ext cx="13716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>
            <a:off x="2150534" y="2362200"/>
            <a:ext cx="13716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>
            <a:off x="5808134" y="2045732"/>
            <a:ext cx="13716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1820556" y="2179135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</a:t>
            </a:r>
            <a:endParaRPr lang="en-US" dirty="0"/>
          </a:p>
        </p:txBody>
      </p:sp>
      <p:sp>
        <p:nvSpPr>
          <p:cNvPr id="81" name="TextBox 80"/>
          <p:cNvSpPr txBox="1"/>
          <p:nvPr/>
        </p:nvSpPr>
        <p:spPr>
          <a:xfrm>
            <a:off x="1820556" y="1644134"/>
            <a:ext cx="235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</a:t>
            </a:r>
            <a:endParaRPr lang="en-US" dirty="0"/>
          </a:p>
        </p:txBody>
      </p:sp>
      <p:sp>
        <p:nvSpPr>
          <p:cNvPr id="82" name="TextBox 81"/>
          <p:cNvSpPr txBox="1"/>
          <p:nvPr/>
        </p:nvSpPr>
        <p:spPr>
          <a:xfrm>
            <a:off x="7205916" y="1828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</a:t>
            </a:r>
            <a:endParaRPr lang="en-US" dirty="0"/>
          </a:p>
        </p:txBody>
      </p:sp>
      <p:pic>
        <p:nvPicPr>
          <p:cNvPr id="3" name="Picture 2" descr="fig_adapt_low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4419600"/>
            <a:ext cx="5120640" cy="21336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676400" y="4419600"/>
            <a:ext cx="609600" cy="1828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/>
          <p:cNvSpPr/>
          <p:nvPr/>
        </p:nvSpPr>
        <p:spPr>
          <a:xfrm>
            <a:off x="3208866" y="6324600"/>
            <a:ext cx="3115733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TextBox 83"/>
          <p:cNvSpPr txBox="1"/>
          <p:nvPr/>
        </p:nvSpPr>
        <p:spPr>
          <a:xfrm>
            <a:off x="1752600" y="37454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</a:t>
            </a:r>
            <a:endParaRPr lang="en-US" dirty="0"/>
          </a:p>
        </p:txBody>
      </p:sp>
      <p:sp>
        <p:nvSpPr>
          <p:cNvPr id="85" name="TextBox 84"/>
          <p:cNvSpPr txBox="1"/>
          <p:nvPr/>
        </p:nvSpPr>
        <p:spPr>
          <a:xfrm>
            <a:off x="1752600" y="3210467"/>
            <a:ext cx="235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5033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BFBFBF"/>
                </a:solidFill>
              </a:rPr>
              <a:t>Basics</a:t>
            </a:r>
          </a:p>
          <a:p>
            <a:r>
              <a:rPr lang="en-US" dirty="0" smtClean="0">
                <a:solidFill>
                  <a:srgbClr val="BFBFBF"/>
                </a:solidFill>
              </a:rPr>
              <a:t>Channels as programs</a:t>
            </a:r>
            <a:endParaRPr lang="en-US" dirty="0">
              <a:solidFill>
                <a:srgbClr val="BFBFBF"/>
              </a:solidFill>
            </a:endParaRPr>
          </a:p>
          <a:p>
            <a:pPr lvl="1"/>
            <a:r>
              <a:rPr lang="en-US" dirty="0" smtClean="0">
                <a:solidFill>
                  <a:srgbClr val="BFBFBF"/>
                </a:solidFill>
              </a:rPr>
              <a:t>Programs as channels</a:t>
            </a:r>
          </a:p>
          <a:p>
            <a:r>
              <a:rPr lang="en-US" dirty="0" smtClean="0"/>
              <a:t>Models for …</a:t>
            </a:r>
          </a:p>
          <a:p>
            <a:pPr lvl="1"/>
            <a:r>
              <a:rPr lang="en-US" dirty="0" smtClean="0"/>
              <a:t>Adaptive adversaries</a:t>
            </a:r>
          </a:p>
          <a:p>
            <a:pPr lvl="1"/>
            <a:r>
              <a:rPr lang="en-US" b="1" dirty="0"/>
              <a:t>Time-varying </a:t>
            </a:r>
            <a:r>
              <a:rPr lang="en-US" b="1" dirty="0" smtClean="0"/>
              <a:t>secrets</a:t>
            </a:r>
          </a:p>
          <a:p>
            <a:pPr lvl="1"/>
            <a:r>
              <a:rPr lang="en-US" dirty="0" smtClean="0"/>
              <a:t>Non-zero-sum games</a:t>
            </a:r>
          </a:p>
          <a:p>
            <a:pPr lvl="1"/>
            <a:r>
              <a:rPr lang="en-US" dirty="0" smtClean="0"/>
              <a:t>Active defenders, equilibrium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3864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Entropy: </a:t>
            </a:r>
            <a:r>
              <a:rPr lang="en-US" u="sng" dirty="0" smtClean="0"/>
              <a:t>non-renewable</a:t>
            </a:r>
            <a:r>
              <a:rPr lang="en-US" dirty="0" smtClean="0"/>
              <a:t> resource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24</a:t>
            </a:fld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003085" y="3091935"/>
            <a:ext cx="0" cy="5773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endCxn id="12" idx="1"/>
          </p:cNvCxnSpPr>
          <p:nvPr/>
        </p:nvCxnSpPr>
        <p:spPr>
          <a:xfrm>
            <a:off x="1524000" y="3777734"/>
            <a:ext cx="2286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070818" y="3154865"/>
            <a:ext cx="321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</a:t>
            </a:r>
            <a:r>
              <a:rPr lang="en-US" baseline="-25000" dirty="0" smtClean="0"/>
              <a:t>1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752600" y="3593068"/>
            <a:ext cx="39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</a:t>
            </a:r>
            <a:r>
              <a:rPr lang="en-US" baseline="-25000" dirty="0" smtClean="0"/>
              <a:t>1</a:t>
            </a:r>
            <a:endParaRPr lang="en-US" dirty="0"/>
          </a:p>
        </p:txBody>
      </p:sp>
      <p:pic>
        <p:nvPicPr>
          <p:cNvPr id="18" name="Picture 17" descr="imgr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502" y="1845733"/>
            <a:ext cx="1065299" cy="1185333"/>
          </a:xfrm>
          <a:prstGeom prst="rect">
            <a:avLst/>
          </a:prstGeom>
        </p:spPr>
      </p:pic>
      <p:pic>
        <p:nvPicPr>
          <p:cNvPr id="19" name="Picture 18" descr="top_secret_file_0515-0911-0222-3450_SMU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334000"/>
            <a:ext cx="914400" cy="914400"/>
          </a:xfrm>
          <a:prstGeom prst="rect">
            <a:avLst/>
          </a:prstGeom>
        </p:spPr>
      </p:pic>
      <p:cxnSp>
        <p:nvCxnSpPr>
          <p:cNvPr id="28" name="Elbow Connector 27"/>
          <p:cNvCxnSpPr>
            <a:stCxn id="12" idx="0"/>
            <a:endCxn id="18" idx="2"/>
          </p:cNvCxnSpPr>
          <p:nvPr/>
        </p:nvCxnSpPr>
        <p:spPr>
          <a:xfrm rot="5400000" flipH="1" flipV="1">
            <a:off x="1724032" y="3258949"/>
            <a:ext cx="562002" cy="106237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Cloud Callout 5"/>
          <p:cNvSpPr/>
          <p:nvPr/>
        </p:nvSpPr>
        <p:spPr>
          <a:xfrm>
            <a:off x="2387377" y="1447800"/>
            <a:ext cx="1193800" cy="609600"/>
          </a:xfrm>
          <a:prstGeom prst="cloudCallout">
            <a:avLst>
              <a:gd name="adj1" fmla="val -68385"/>
              <a:gd name="adj2" fmla="val 3869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imgres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18" y="3669269"/>
            <a:ext cx="978115" cy="6096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30" name="TextBox 29"/>
          <p:cNvSpPr txBox="1"/>
          <p:nvPr/>
        </p:nvSpPr>
        <p:spPr>
          <a:xfrm>
            <a:off x="6163956" y="2819400"/>
            <a:ext cx="347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e</a:t>
            </a:r>
            <a:r>
              <a:rPr lang="en-US" baseline="-25000" dirty="0" err="1" smtClean="0"/>
              <a:t>i</a:t>
            </a:r>
            <a:endParaRPr lang="en-US" dirty="0"/>
          </a:p>
        </p:txBody>
      </p:sp>
      <p:cxnSp>
        <p:nvCxnSpPr>
          <p:cNvPr id="45" name="Elbow Connector 44"/>
          <p:cNvCxnSpPr>
            <a:stCxn id="19" idx="3"/>
            <a:endCxn id="55" idx="1"/>
          </p:cNvCxnSpPr>
          <p:nvPr/>
        </p:nvCxnSpPr>
        <p:spPr>
          <a:xfrm flipV="1">
            <a:off x="1143000" y="5225534"/>
            <a:ext cx="5021935" cy="565666"/>
          </a:xfrm>
          <a:prstGeom prst="bentConnector3">
            <a:avLst>
              <a:gd name="adj1" fmla="val 71074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Elbow Connector 48"/>
          <p:cNvCxnSpPr>
            <a:stCxn id="18" idx="3"/>
            <a:endCxn id="30" idx="0"/>
          </p:cNvCxnSpPr>
          <p:nvPr/>
        </p:nvCxnSpPr>
        <p:spPr>
          <a:xfrm>
            <a:off x="2590801" y="2438400"/>
            <a:ext cx="3746772" cy="381000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30" idx="2"/>
            <a:endCxn id="72" idx="0"/>
          </p:cNvCxnSpPr>
          <p:nvPr/>
        </p:nvCxnSpPr>
        <p:spPr>
          <a:xfrm flipH="1">
            <a:off x="6324600" y="3188732"/>
            <a:ext cx="12973" cy="40273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7162800" y="4085735"/>
            <a:ext cx="381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6164935" y="50408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</a:t>
            </a:r>
            <a:endParaRPr lang="en-US" dirty="0"/>
          </a:p>
        </p:txBody>
      </p:sp>
      <p:cxnSp>
        <p:nvCxnSpPr>
          <p:cNvPr id="57" name="Straight Arrow Connector 56"/>
          <p:cNvCxnSpPr>
            <a:stCxn id="55" idx="0"/>
          </p:cNvCxnSpPr>
          <p:nvPr/>
        </p:nvCxnSpPr>
        <p:spPr>
          <a:xfrm flipV="1">
            <a:off x="6321457" y="4583668"/>
            <a:ext cx="3143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7611756" y="3886200"/>
            <a:ext cx="347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g</a:t>
            </a:r>
            <a:r>
              <a:rPr lang="en-US" baseline="-25000" dirty="0" err="1" smtClean="0"/>
              <a:t>i</a:t>
            </a:r>
            <a:endParaRPr lang="en-US" dirty="0"/>
          </a:p>
        </p:txBody>
      </p:sp>
      <p:sp>
        <p:nvSpPr>
          <p:cNvPr id="29" name="Cloud Callout 28"/>
          <p:cNvSpPr/>
          <p:nvPr/>
        </p:nvSpPr>
        <p:spPr>
          <a:xfrm>
            <a:off x="340170" y="1540933"/>
            <a:ext cx="1193800" cy="609600"/>
          </a:xfrm>
          <a:prstGeom prst="cloudCallout">
            <a:avLst>
              <a:gd name="adj1" fmla="val 74877"/>
              <a:gd name="adj2" fmla="val 23412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" name="Elbow Connector 46"/>
          <p:cNvCxnSpPr>
            <a:stCxn id="18" idx="1"/>
          </p:cNvCxnSpPr>
          <p:nvPr/>
        </p:nvCxnSpPr>
        <p:spPr>
          <a:xfrm rot="10800000" flipV="1">
            <a:off x="1003086" y="2438399"/>
            <a:ext cx="522417" cy="653535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3382426" y="3785062"/>
            <a:ext cx="381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2929244" y="3162193"/>
            <a:ext cx="321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</a:t>
            </a:r>
            <a:r>
              <a:rPr lang="en-US" baseline="-25000" dirty="0" smtClean="0"/>
              <a:t>2</a:t>
            </a:r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3763426" y="3600396"/>
            <a:ext cx="39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</a:t>
            </a:r>
            <a:r>
              <a:rPr lang="en-US" baseline="-25000" dirty="0" smtClean="0"/>
              <a:t>2</a:t>
            </a:r>
            <a:endParaRPr lang="en-US" dirty="0"/>
          </a:p>
        </p:txBody>
      </p:sp>
      <p:pic>
        <p:nvPicPr>
          <p:cNvPr id="62" name="Picture 61" descr="imgres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444" y="3676597"/>
            <a:ext cx="978115" cy="6096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cxnSp>
        <p:nvCxnSpPr>
          <p:cNvPr id="64" name="Elbow Connector 63"/>
          <p:cNvCxnSpPr/>
          <p:nvPr/>
        </p:nvCxnSpPr>
        <p:spPr>
          <a:xfrm rot="10800000">
            <a:off x="2514600" y="2785533"/>
            <a:ext cx="1374970" cy="891064"/>
          </a:xfrm>
          <a:prstGeom prst="bentConnector3">
            <a:avLst>
              <a:gd name="adj1" fmla="val -493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52" name="Object 5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8877068"/>
              </p:ext>
            </p:extLst>
          </p:nvPr>
        </p:nvGraphicFramePr>
        <p:xfrm>
          <a:off x="603250" y="1737783"/>
          <a:ext cx="4699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5" name="Equation" r:id="rId7" imgW="469900" imgH="215900" progId="Equation.3">
                  <p:embed/>
                </p:oleObj>
              </mc:Choice>
              <mc:Fallback>
                <p:oleObj name="Equation" r:id="rId7" imgW="4699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03250" y="1737783"/>
                        <a:ext cx="4699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" name="Object 6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9198077"/>
              </p:ext>
            </p:extLst>
          </p:nvPr>
        </p:nvGraphicFramePr>
        <p:xfrm>
          <a:off x="2742977" y="1625600"/>
          <a:ext cx="4572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6" name="Equation" r:id="rId9" imgW="457200" imgH="203200" progId="Equation.3">
                  <p:embed/>
                </p:oleObj>
              </mc:Choice>
              <mc:Fallback>
                <p:oleObj name="Equation" r:id="rId9" imgW="4572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742977" y="1625600"/>
                        <a:ext cx="457200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" name="Cloud Callout 65"/>
          <p:cNvSpPr/>
          <p:nvPr/>
        </p:nvSpPr>
        <p:spPr>
          <a:xfrm>
            <a:off x="5568035" y="1395942"/>
            <a:ext cx="1193800" cy="609600"/>
          </a:xfrm>
          <a:prstGeom prst="cloudCallout">
            <a:avLst>
              <a:gd name="adj1" fmla="val -68385"/>
              <a:gd name="adj2" fmla="val 3869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8" name="Object 6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2640678"/>
              </p:ext>
            </p:extLst>
          </p:nvPr>
        </p:nvGraphicFramePr>
        <p:xfrm>
          <a:off x="5917815" y="1573213"/>
          <a:ext cx="4699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7" name="Equation" r:id="rId11" imgW="469900" imgH="203200" progId="Equation.3">
                  <p:embed/>
                </p:oleObj>
              </mc:Choice>
              <mc:Fallback>
                <p:oleObj name="Equation" r:id="rId11" imgW="4699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917815" y="1573213"/>
                        <a:ext cx="469900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" name="TextBox 70"/>
          <p:cNvSpPr txBox="1"/>
          <p:nvPr/>
        </p:nvSpPr>
        <p:spPr>
          <a:xfrm>
            <a:off x="4451786" y="3466124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…</a:t>
            </a:r>
            <a:endParaRPr lang="en-US" sz="4000" dirty="0"/>
          </a:p>
        </p:txBody>
      </p:sp>
      <p:sp>
        <p:nvSpPr>
          <p:cNvPr id="72" name="Rectangle 71"/>
          <p:cNvSpPr/>
          <p:nvPr/>
        </p:nvSpPr>
        <p:spPr>
          <a:xfrm>
            <a:off x="5486400" y="3591467"/>
            <a:ext cx="1676400" cy="9922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Gain Model</a:t>
            </a:r>
          </a:p>
        </p:txBody>
      </p:sp>
      <p:cxnSp>
        <p:nvCxnSpPr>
          <p:cNvPr id="43" name="Straight Arrow Connector 42"/>
          <p:cNvCxnSpPr/>
          <p:nvPr/>
        </p:nvCxnSpPr>
        <p:spPr>
          <a:xfrm>
            <a:off x="2865529" y="3091934"/>
            <a:ext cx="0" cy="5773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 flipV="1">
            <a:off x="994618" y="4278869"/>
            <a:ext cx="0" cy="4333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1070818" y="4342924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</a:t>
            </a:r>
            <a:endParaRPr lang="en-US" dirty="0"/>
          </a:p>
        </p:txBody>
      </p:sp>
      <p:cxnSp>
        <p:nvCxnSpPr>
          <p:cNvPr id="84" name="Elbow Connector 83"/>
          <p:cNvCxnSpPr/>
          <p:nvPr/>
        </p:nvCxnSpPr>
        <p:spPr>
          <a:xfrm rot="5400000" flipH="1" flipV="1">
            <a:off x="533571" y="4864485"/>
            <a:ext cx="621744" cy="317286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 flipV="1">
            <a:off x="2853044" y="4286197"/>
            <a:ext cx="0" cy="4333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2929244" y="4350252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</a:t>
            </a:r>
            <a:endParaRPr lang="en-US" dirty="0"/>
          </a:p>
        </p:txBody>
      </p:sp>
      <p:cxnSp>
        <p:nvCxnSpPr>
          <p:cNvPr id="87" name="Elbow Connector 86"/>
          <p:cNvCxnSpPr/>
          <p:nvPr/>
        </p:nvCxnSpPr>
        <p:spPr>
          <a:xfrm flipV="1">
            <a:off x="838200" y="4719584"/>
            <a:ext cx="1981200" cy="766816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13685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Entropy: non-renewable resource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3" name="Picture 2" descr="fig_adapt_wait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362200"/>
            <a:ext cx="6766560" cy="281940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44" name="Rectangle 43"/>
          <p:cNvSpPr/>
          <p:nvPr/>
        </p:nvSpPr>
        <p:spPr>
          <a:xfrm>
            <a:off x="762000" y="2607733"/>
            <a:ext cx="609600" cy="1828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2286000" y="4953000"/>
            <a:ext cx="4876800" cy="106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2438400" y="2607733"/>
            <a:ext cx="1828800" cy="4402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3505200" y="2743201"/>
            <a:ext cx="4038600" cy="1752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215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Evolving secrets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26</a:t>
            </a:fld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003085" y="3091935"/>
            <a:ext cx="0" cy="5773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994618" y="4278869"/>
            <a:ext cx="0" cy="4333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endCxn id="12" idx="1"/>
          </p:cNvCxnSpPr>
          <p:nvPr/>
        </p:nvCxnSpPr>
        <p:spPr>
          <a:xfrm>
            <a:off x="1524000" y="3777734"/>
            <a:ext cx="2286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070818" y="4342924"/>
            <a:ext cx="39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</a:t>
            </a:r>
            <a:r>
              <a:rPr lang="en-US" baseline="-25000" dirty="0"/>
              <a:t>1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070818" y="3154865"/>
            <a:ext cx="321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</a:t>
            </a:r>
            <a:r>
              <a:rPr lang="en-US" baseline="-25000" dirty="0" smtClean="0"/>
              <a:t>1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752600" y="3593068"/>
            <a:ext cx="39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</a:t>
            </a:r>
            <a:r>
              <a:rPr lang="en-US" baseline="-25000" dirty="0" smtClean="0"/>
              <a:t>1</a:t>
            </a:r>
            <a:endParaRPr lang="en-US" dirty="0"/>
          </a:p>
        </p:txBody>
      </p:sp>
      <p:pic>
        <p:nvPicPr>
          <p:cNvPr id="18" name="Picture 17" descr="imgr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502" y="1845733"/>
            <a:ext cx="1065299" cy="1185333"/>
          </a:xfrm>
          <a:prstGeom prst="rect">
            <a:avLst/>
          </a:prstGeom>
        </p:spPr>
      </p:pic>
      <p:pic>
        <p:nvPicPr>
          <p:cNvPr id="19" name="Picture 18" descr="top_secret_file_0515-0911-0222-3450_SMU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334000"/>
            <a:ext cx="914400" cy="914400"/>
          </a:xfrm>
          <a:prstGeom prst="rect">
            <a:avLst/>
          </a:prstGeom>
        </p:spPr>
      </p:pic>
      <p:cxnSp>
        <p:nvCxnSpPr>
          <p:cNvPr id="28" name="Elbow Connector 27"/>
          <p:cNvCxnSpPr>
            <a:stCxn id="12" idx="0"/>
            <a:endCxn id="18" idx="2"/>
          </p:cNvCxnSpPr>
          <p:nvPr/>
        </p:nvCxnSpPr>
        <p:spPr>
          <a:xfrm rot="5400000" flipH="1" flipV="1">
            <a:off x="1724032" y="3258949"/>
            <a:ext cx="562002" cy="106237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Cloud Callout 5"/>
          <p:cNvSpPr/>
          <p:nvPr/>
        </p:nvSpPr>
        <p:spPr>
          <a:xfrm>
            <a:off x="2387377" y="1447800"/>
            <a:ext cx="1193800" cy="609600"/>
          </a:xfrm>
          <a:prstGeom prst="cloudCallout">
            <a:avLst>
              <a:gd name="adj1" fmla="val -68385"/>
              <a:gd name="adj2" fmla="val 3869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imgres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18" y="3669269"/>
            <a:ext cx="978115" cy="6096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30" name="TextBox 29"/>
          <p:cNvSpPr txBox="1"/>
          <p:nvPr/>
        </p:nvSpPr>
        <p:spPr>
          <a:xfrm>
            <a:off x="6163956" y="2819400"/>
            <a:ext cx="347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e</a:t>
            </a:r>
            <a:r>
              <a:rPr lang="en-US" baseline="-25000" dirty="0" err="1" smtClean="0"/>
              <a:t>i</a:t>
            </a:r>
            <a:endParaRPr lang="en-US" dirty="0"/>
          </a:p>
        </p:txBody>
      </p:sp>
      <p:cxnSp>
        <p:nvCxnSpPr>
          <p:cNvPr id="45" name="Elbow Connector 44"/>
          <p:cNvCxnSpPr>
            <a:endCxn id="55" idx="1"/>
          </p:cNvCxnSpPr>
          <p:nvPr/>
        </p:nvCxnSpPr>
        <p:spPr>
          <a:xfrm>
            <a:off x="4565467" y="4996155"/>
            <a:ext cx="1599468" cy="229379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Elbow Connector 48"/>
          <p:cNvCxnSpPr>
            <a:stCxn id="18" idx="3"/>
            <a:endCxn id="30" idx="0"/>
          </p:cNvCxnSpPr>
          <p:nvPr/>
        </p:nvCxnSpPr>
        <p:spPr>
          <a:xfrm>
            <a:off x="2590801" y="2438400"/>
            <a:ext cx="3746772" cy="381000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30" idx="2"/>
            <a:endCxn id="72" idx="0"/>
          </p:cNvCxnSpPr>
          <p:nvPr/>
        </p:nvCxnSpPr>
        <p:spPr>
          <a:xfrm flipH="1">
            <a:off x="6324600" y="3188732"/>
            <a:ext cx="12973" cy="40273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7162800" y="4085735"/>
            <a:ext cx="381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6164935" y="5040868"/>
            <a:ext cx="347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</a:t>
            </a:r>
            <a:r>
              <a:rPr lang="en-US" baseline="-25000" dirty="0" smtClean="0"/>
              <a:t>i</a:t>
            </a:r>
            <a:endParaRPr lang="en-US" baseline="-25000" dirty="0"/>
          </a:p>
        </p:txBody>
      </p:sp>
      <p:cxnSp>
        <p:nvCxnSpPr>
          <p:cNvPr id="57" name="Straight Arrow Connector 56"/>
          <p:cNvCxnSpPr>
            <a:stCxn id="55" idx="0"/>
          </p:cNvCxnSpPr>
          <p:nvPr/>
        </p:nvCxnSpPr>
        <p:spPr>
          <a:xfrm flipH="1" flipV="1">
            <a:off x="6324601" y="4583668"/>
            <a:ext cx="13951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7611756" y="3886200"/>
            <a:ext cx="347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g</a:t>
            </a:r>
            <a:r>
              <a:rPr lang="en-US" baseline="-25000" dirty="0" err="1" smtClean="0"/>
              <a:t>i</a:t>
            </a:r>
            <a:endParaRPr lang="en-US" dirty="0"/>
          </a:p>
        </p:txBody>
      </p:sp>
      <p:sp>
        <p:nvSpPr>
          <p:cNvPr id="29" name="Cloud Callout 28"/>
          <p:cNvSpPr/>
          <p:nvPr/>
        </p:nvSpPr>
        <p:spPr>
          <a:xfrm>
            <a:off x="340170" y="1540933"/>
            <a:ext cx="1193800" cy="609600"/>
          </a:xfrm>
          <a:prstGeom prst="cloudCallout">
            <a:avLst>
              <a:gd name="adj1" fmla="val 74877"/>
              <a:gd name="adj2" fmla="val 23412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" name="Elbow Connector 46"/>
          <p:cNvCxnSpPr>
            <a:stCxn id="18" idx="1"/>
          </p:cNvCxnSpPr>
          <p:nvPr/>
        </p:nvCxnSpPr>
        <p:spPr>
          <a:xfrm rot="10800000" flipV="1">
            <a:off x="1003086" y="2438399"/>
            <a:ext cx="522417" cy="653535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Elbow Connector 50"/>
          <p:cNvCxnSpPr>
            <a:stCxn id="19" idx="0"/>
          </p:cNvCxnSpPr>
          <p:nvPr/>
        </p:nvCxnSpPr>
        <p:spPr>
          <a:xfrm rot="5400000" flipH="1" flipV="1">
            <a:off x="533571" y="4864485"/>
            <a:ext cx="621744" cy="317286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V="1">
            <a:off x="2853044" y="4286197"/>
            <a:ext cx="0" cy="4333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3382426" y="3785062"/>
            <a:ext cx="381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2929244" y="4350252"/>
            <a:ext cx="39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59" name="TextBox 58"/>
          <p:cNvSpPr txBox="1"/>
          <p:nvPr/>
        </p:nvSpPr>
        <p:spPr>
          <a:xfrm>
            <a:off x="2929244" y="3162193"/>
            <a:ext cx="321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</a:t>
            </a:r>
            <a:r>
              <a:rPr lang="en-US" baseline="-25000" dirty="0" smtClean="0"/>
              <a:t>2</a:t>
            </a:r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3763426" y="3600396"/>
            <a:ext cx="39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</a:t>
            </a:r>
            <a:r>
              <a:rPr lang="en-US" baseline="-25000" dirty="0" smtClean="0"/>
              <a:t>2</a:t>
            </a:r>
            <a:endParaRPr lang="en-US" dirty="0"/>
          </a:p>
        </p:txBody>
      </p:sp>
      <p:pic>
        <p:nvPicPr>
          <p:cNvPr id="62" name="Picture 61" descr="imgres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444" y="3676597"/>
            <a:ext cx="978115" cy="6096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cxnSp>
        <p:nvCxnSpPr>
          <p:cNvPr id="63" name="Elbow Connector 62"/>
          <p:cNvCxnSpPr>
            <a:endCxn id="17" idx="1"/>
          </p:cNvCxnSpPr>
          <p:nvPr/>
        </p:nvCxnSpPr>
        <p:spPr>
          <a:xfrm>
            <a:off x="1003086" y="5019232"/>
            <a:ext cx="286684" cy="169277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Elbow Connector 63"/>
          <p:cNvCxnSpPr/>
          <p:nvPr/>
        </p:nvCxnSpPr>
        <p:spPr>
          <a:xfrm rot="10800000">
            <a:off x="2514600" y="2785533"/>
            <a:ext cx="1374970" cy="891064"/>
          </a:xfrm>
          <a:prstGeom prst="bentConnector3">
            <a:avLst>
              <a:gd name="adj1" fmla="val -493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52" name="Object 5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7640517"/>
              </p:ext>
            </p:extLst>
          </p:nvPr>
        </p:nvGraphicFramePr>
        <p:xfrm>
          <a:off x="603250" y="1737783"/>
          <a:ext cx="4699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70" name="Equation" r:id="rId7" imgW="469900" imgH="215900" progId="Equation.3">
                  <p:embed/>
                </p:oleObj>
              </mc:Choice>
              <mc:Fallback>
                <p:oleObj name="Equation" r:id="rId7" imgW="4699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03250" y="1737783"/>
                        <a:ext cx="4699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" name="Object 6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9381710"/>
              </p:ext>
            </p:extLst>
          </p:nvPr>
        </p:nvGraphicFramePr>
        <p:xfrm>
          <a:off x="2742977" y="1625600"/>
          <a:ext cx="4572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71" name="Equation" r:id="rId9" imgW="457200" imgH="203200" progId="Equation.3">
                  <p:embed/>
                </p:oleObj>
              </mc:Choice>
              <mc:Fallback>
                <p:oleObj name="Equation" r:id="rId9" imgW="4572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742977" y="1625600"/>
                        <a:ext cx="457200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" name="Cloud Callout 65"/>
          <p:cNvSpPr/>
          <p:nvPr/>
        </p:nvSpPr>
        <p:spPr>
          <a:xfrm>
            <a:off x="5568035" y="1395942"/>
            <a:ext cx="1193800" cy="609600"/>
          </a:xfrm>
          <a:prstGeom prst="cloudCallout">
            <a:avLst>
              <a:gd name="adj1" fmla="val -68385"/>
              <a:gd name="adj2" fmla="val 3869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8" name="Object 6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2692071"/>
              </p:ext>
            </p:extLst>
          </p:nvPr>
        </p:nvGraphicFramePr>
        <p:xfrm>
          <a:off x="5917815" y="1573213"/>
          <a:ext cx="4699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72" name="Equation" r:id="rId11" imgW="469900" imgH="203200" progId="Equation.3">
                  <p:embed/>
                </p:oleObj>
              </mc:Choice>
              <mc:Fallback>
                <p:oleObj name="Equation" r:id="rId11" imgW="4699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917815" y="1573213"/>
                        <a:ext cx="469900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" name="TextBox 70"/>
          <p:cNvSpPr txBox="1"/>
          <p:nvPr/>
        </p:nvSpPr>
        <p:spPr>
          <a:xfrm>
            <a:off x="4451786" y="3466124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…</a:t>
            </a:r>
            <a:endParaRPr lang="en-US" sz="4000" dirty="0"/>
          </a:p>
        </p:txBody>
      </p:sp>
      <p:sp>
        <p:nvSpPr>
          <p:cNvPr id="72" name="Rectangle 71"/>
          <p:cNvSpPr/>
          <p:nvPr/>
        </p:nvSpPr>
        <p:spPr>
          <a:xfrm>
            <a:off x="5486400" y="3591467"/>
            <a:ext cx="1676400" cy="9922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Gain Model</a:t>
            </a:r>
          </a:p>
        </p:txBody>
      </p:sp>
      <p:cxnSp>
        <p:nvCxnSpPr>
          <p:cNvPr id="43" name="Straight Arrow Connector 42"/>
          <p:cNvCxnSpPr/>
          <p:nvPr/>
        </p:nvCxnSpPr>
        <p:spPr>
          <a:xfrm>
            <a:off x="2865529" y="3091934"/>
            <a:ext cx="0" cy="5773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289770" y="5019232"/>
            <a:ext cx="1264321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Δ:Pr</a:t>
            </a:r>
            <a:r>
              <a:rPr lang="en-US" sz="1600" dirty="0" smtClean="0"/>
              <a:t>[H</a:t>
            </a:r>
            <a:r>
              <a:rPr lang="en-US" sz="1600" baseline="-25000" dirty="0" smtClean="0"/>
              <a:t>i+1</a:t>
            </a:r>
            <a:r>
              <a:rPr lang="en-US" sz="1600" dirty="0" smtClean="0"/>
              <a:t>|H</a:t>
            </a:r>
            <a:r>
              <a:rPr lang="en-US" sz="1600" baseline="-25000" dirty="0" smtClean="0"/>
              <a:t>i</a:t>
            </a:r>
            <a:r>
              <a:rPr lang="en-US" sz="1600" dirty="0" smtClean="0"/>
              <a:t>]</a:t>
            </a:r>
            <a:endParaRPr lang="en-US" sz="1600" dirty="0"/>
          </a:p>
        </p:txBody>
      </p:sp>
      <p:cxnSp>
        <p:nvCxnSpPr>
          <p:cNvPr id="69" name="Elbow Connector 68"/>
          <p:cNvCxnSpPr>
            <a:stCxn id="17" idx="3"/>
          </p:cNvCxnSpPr>
          <p:nvPr/>
        </p:nvCxnSpPr>
        <p:spPr>
          <a:xfrm flipV="1">
            <a:off x="2554091" y="4744417"/>
            <a:ext cx="311438" cy="444092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3814003" y="4792028"/>
            <a:ext cx="35137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/>
              <a:t>Δ</a:t>
            </a:r>
            <a:endParaRPr lang="en-US" dirty="0"/>
          </a:p>
        </p:txBody>
      </p:sp>
      <p:cxnSp>
        <p:nvCxnSpPr>
          <p:cNvPr id="73" name="Elbow Connector 72"/>
          <p:cNvCxnSpPr>
            <a:stCxn id="17" idx="3"/>
            <a:endCxn id="70" idx="1"/>
          </p:cNvCxnSpPr>
          <p:nvPr/>
        </p:nvCxnSpPr>
        <p:spPr>
          <a:xfrm flipV="1">
            <a:off x="2554091" y="4976694"/>
            <a:ext cx="1259912" cy="211815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Elbow Connector 74"/>
          <p:cNvCxnSpPr/>
          <p:nvPr/>
        </p:nvCxnSpPr>
        <p:spPr>
          <a:xfrm flipV="1">
            <a:off x="4165381" y="4744417"/>
            <a:ext cx="400086" cy="251738"/>
          </a:xfrm>
          <a:prstGeom prst="bentConnector3">
            <a:avLst>
              <a:gd name="adj1" fmla="val 9444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6070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Entropy: renewable resource?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3" name="Picture 2" descr="fig_adapt_wait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362200"/>
            <a:ext cx="6766560" cy="281940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44" name="Rectangle 43"/>
          <p:cNvSpPr/>
          <p:nvPr/>
        </p:nvSpPr>
        <p:spPr>
          <a:xfrm>
            <a:off x="762000" y="2607733"/>
            <a:ext cx="609600" cy="1828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2286000" y="4953000"/>
            <a:ext cx="4876800" cy="106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2438400" y="2607733"/>
            <a:ext cx="1828800" cy="4402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3505200" y="2667001"/>
            <a:ext cx="40386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6529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Adaptive exploitation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28</a:t>
            </a:fld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003085" y="3091935"/>
            <a:ext cx="0" cy="5773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994618" y="4278869"/>
            <a:ext cx="0" cy="4333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endCxn id="12" idx="1"/>
          </p:cNvCxnSpPr>
          <p:nvPr/>
        </p:nvCxnSpPr>
        <p:spPr>
          <a:xfrm>
            <a:off x="1524000" y="3777734"/>
            <a:ext cx="2286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070818" y="4342924"/>
            <a:ext cx="39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</a:t>
            </a:r>
            <a:r>
              <a:rPr lang="en-US" baseline="-25000" dirty="0"/>
              <a:t>1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070818" y="3154865"/>
            <a:ext cx="321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</a:t>
            </a:r>
            <a:r>
              <a:rPr lang="en-US" baseline="-25000" dirty="0" smtClean="0"/>
              <a:t>1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752600" y="3593068"/>
            <a:ext cx="39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</a:t>
            </a:r>
            <a:r>
              <a:rPr lang="en-US" baseline="-25000" dirty="0" smtClean="0"/>
              <a:t>1</a:t>
            </a:r>
            <a:endParaRPr lang="en-US" dirty="0"/>
          </a:p>
        </p:txBody>
      </p:sp>
      <p:pic>
        <p:nvPicPr>
          <p:cNvPr id="18" name="Picture 17" descr="imgr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502" y="1845733"/>
            <a:ext cx="1065299" cy="1185333"/>
          </a:xfrm>
          <a:prstGeom prst="rect">
            <a:avLst/>
          </a:prstGeom>
        </p:spPr>
      </p:pic>
      <p:pic>
        <p:nvPicPr>
          <p:cNvPr id="19" name="Picture 18" descr="top_secret_file_0515-0911-0222-3450_SMU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334000"/>
            <a:ext cx="914400" cy="914400"/>
          </a:xfrm>
          <a:prstGeom prst="rect">
            <a:avLst/>
          </a:prstGeom>
        </p:spPr>
      </p:pic>
      <p:cxnSp>
        <p:nvCxnSpPr>
          <p:cNvPr id="28" name="Elbow Connector 27"/>
          <p:cNvCxnSpPr>
            <a:stCxn id="12" idx="0"/>
            <a:endCxn id="18" idx="2"/>
          </p:cNvCxnSpPr>
          <p:nvPr/>
        </p:nvCxnSpPr>
        <p:spPr>
          <a:xfrm rot="5400000" flipH="1" flipV="1">
            <a:off x="1724032" y="3258949"/>
            <a:ext cx="562002" cy="106237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Cloud Callout 5"/>
          <p:cNvSpPr/>
          <p:nvPr/>
        </p:nvSpPr>
        <p:spPr>
          <a:xfrm>
            <a:off x="2387377" y="1447800"/>
            <a:ext cx="1193800" cy="609600"/>
          </a:xfrm>
          <a:prstGeom prst="cloudCallout">
            <a:avLst>
              <a:gd name="adj1" fmla="val -68385"/>
              <a:gd name="adj2" fmla="val 3869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imgres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18" y="3669269"/>
            <a:ext cx="978115" cy="6096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30" name="TextBox 29"/>
          <p:cNvSpPr txBox="1"/>
          <p:nvPr/>
        </p:nvSpPr>
        <p:spPr>
          <a:xfrm>
            <a:off x="6163956" y="2819400"/>
            <a:ext cx="347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e</a:t>
            </a:r>
            <a:r>
              <a:rPr lang="en-US" baseline="-25000" dirty="0" err="1" smtClean="0"/>
              <a:t>i</a:t>
            </a:r>
            <a:endParaRPr lang="en-US" dirty="0"/>
          </a:p>
        </p:txBody>
      </p:sp>
      <p:cxnSp>
        <p:nvCxnSpPr>
          <p:cNvPr id="49" name="Elbow Connector 48"/>
          <p:cNvCxnSpPr>
            <a:stCxn id="18" idx="3"/>
            <a:endCxn id="30" idx="0"/>
          </p:cNvCxnSpPr>
          <p:nvPr/>
        </p:nvCxnSpPr>
        <p:spPr>
          <a:xfrm>
            <a:off x="2590801" y="2438400"/>
            <a:ext cx="3746772" cy="381000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30" idx="2"/>
            <a:endCxn id="72" idx="0"/>
          </p:cNvCxnSpPr>
          <p:nvPr/>
        </p:nvCxnSpPr>
        <p:spPr>
          <a:xfrm flipH="1">
            <a:off x="6324600" y="3188732"/>
            <a:ext cx="12973" cy="40273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7162800" y="4085735"/>
            <a:ext cx="381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6164935" y="50408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</a:t>
            </a:r>
            <a:endParaRPr lang="en-US" dirty="0"/>
          </a:p>
        </p:txBody>
      </p:sp>
      <p:cxnSp>
        <p:nvCxnSpPr>
          <p:cNvPr id="57" name="Straight Arrow Connector 56"/>
          <p:cNvCxnSpPr>
            <a:stCxn id="55" idx="0"/>
          </p:cNvCxnSpPr>
          <p:nvPr/>
        </p:nvCxnSpPr>
        <p:spPr>
          <a:xfrm flipV="1">
            <a:off x="6321457" y="4583668"/>
            <a:ext cx="3143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7611756" y="3886200"/>
            <a:ext cx="347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g</a:t>
            </a:r>
            <a:r>
              <a:rPr lang="en-US" baseline="-25000" dirty="0" err="1" smtClean="0"/>
              <a:t>i</a:t>
            </a:r>
            <a:endParaRPr lang="en-US" dirty="0"/>
          </a:p>
        </p:txBody>
      </p:sp>
      <p:sp>
        <p:nvSpPr>
          <p:cNvPr id="29" name="Cloud Callout 28"/>
          <p:cNvSpPr/>
          <p:nvPr/>
        </p:nvSpPr>
        <p:spPr>
          <a:xfrm>
            <a:off x="340170" y="1540933"/>
            <a:ext cx="1193800" cy="609600"/>
          </a:xfrm>
          <a:prstGeom prst="cloudCallout">
            <a:avLst>
              <a:gd name="adj1" fmla="val 74877"/>
              <a:gd name="adj2" fmla="val 23412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" name="Elbow Connector 46"/>
          <p:cNvCxnSpPr>
            <a:stCxn id="18" idx="1"/>
          </p:cNvCxnSpPr>
          <p:nvPr/>
        </p:nvCxnSpPr>
        <p:spPr>
          <a:xfrm rot="10800000" flipV="1">
            <a:off x="1003086" y="2438399"/>
            <a:ext cx="522417" cy="653535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Elbow Connector 50"/>
          <p:cNvCxnSpPr>
            <a:stCxn id="19" idx="0"/>
          </p:cNvCxnSpPr>
          <p:nvPr/>
        </p:nvCxnSpPr>
        <p:spPr>
          <a:xfrm rot="5400000" flipH="1" flipV="1">
            <a:off x="533571" y="4864485"/>
            <a:ext cx="621744" cy="317286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V="1">
            <a:off x="2853044" y="4286197"/>
            <a:ext cx="0" cy="4333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3382426" y="3785062"/>
            <a:ext cx="381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2929244" y="4350252"/>
            <a:ext cx="39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59" name="TextBox 58"/>
          <p:cNvSpPr txBox="1"/>
          <p:nvPr/>
        </p:nvSpPr>
        <p:spPr>
          <a:xfrm>
            <a:off x="2929244" y="3162193"/>
            <a:ext cx="321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</a:t>
            </a:r>
            <a:r>
              <a:rPr lang="en-US" baseline="-25000" dirty="0" smtClean="0"/>
              <a:t>2</a:t>
            </a:r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3763426" y="3600396"/>
            <a:ext cx="39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</a:t>
            </a:r>
            <a:r>
              <a:rPr lang="en-US" baseline="-25000" dirty="0" smtClean="0"/>
              <a:t>2</a:t>
            </a:r>
            <a:endParaRPr lang="en-US" dirty="0"/>
          </a:p>
        </p:txBody>
      </p:sp>
      <p:pic>
        <p:nvPicPr>
          <p:cNvPr id="62" name="Picture 61" descr="imgres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444" y="3676597"/>
            <a:ext cx="978115" cy="6096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cxnSp>
        <p:nvCxnSpPr>
          <p:cNvPr id="63" name="Elbow Connector 62"/>
          <p:cNvCxnSpPr>
            <a:endCxn id="17" idx="1"/>
          </p:cNvCxnSpPr>
          <p:nvPr/>
        </p:nvCxnSpPr>
        <p:spPr>
          <a:xfrm>
            <a:off x="1003086" y="5019232"/>
            <a:ext cx="286684" cy="169277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Elbow Connector 63"/>
          <p:cNvCxnSpPr/>
          <p:nvPr/>
        </p:nvCxnSpPr>
        <p:spPr>
          <a:xfrm rot="10800000">
            <a:off x="2514600" y="2785533"/>
            <a:ext cx="1374970" cy="891064"/>
          </a:xfrm>
          <a:prstGeom prst="bentConnector3">
            <a:avLst>
              <a:gd name="adj1" fmla="val -493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52" name="Object 5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1709093"/>
              </p:ext>
            </p:extLst>
          </p:nvPr>
        </p:nvGraphicFramePr>
        <p:xfrm>
          <a:off x="603250" y="1737783"/>
          <a:ext cx="4699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63" name="Equation" r:id="rId7" imgW="469900" imgH="215900" progId="Equation.3">
                  <p:embed/>
                </p:oleObj>
              </mc:Choice>
              <mc:Fallback>
                <p:oleObj name="Equation" r:id="rId7" imgW="4699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03250" y="1737783"/>
                        <a:ext cx="4699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" name="Object 6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7460323"/>
              </p:ext>
            </p:extLst>
          </p:nvPr>
        </p:nvGraphicFramePr>
        <p:xfrm>
          <a:off x="2742977" y="1625600"/>
          <a:ext cx="4572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64" name="Equation" r:id="rId9" imgW="457200" imgH="203200" progId="Equation.3">
                  <p:embed/>
                </p:oleObj>
              </mc:Choice>
              <mc:Fallback>
                <p:oleObj name="Equation" r:id="rId9" imgW="4572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742977" y="1625600"/>
                        <a:ext cx="457200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" name="Cloud Callout 65"/>
          <p:cNvSpPr/>
          <p:nvPr/>
        </p:nvSpPr>
        <p:spPr>
          <a:xfrm>
            <a:off x="5568035" y="1395942"/>
            <a:ext cx="1193800" cy="609600"/>
          </a:xfrm>
          <a:prstGeom prst="cloudCallout">
            <a:avLst>
              <a:gd name="adj1" fmla="val -68385"/>
              <a:gd name="adj2" fmla="val 3869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8" name="Object 6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8405843"/>
              </p:ext>
            </p:extLst>
          </p:nvPr>
        </p:nvGraphicFramePr>
        <p:xfrm>
          <a:off x="5917815" y="1573213"/>
          <a:ext cx="4699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65" name="Equation" r:id="rId11" imgW="469900" imgH="203200" progId="Equation.3">
                  <p:embed/>
                </p:oleObj>
              </mc:Choice>
              <mc:Fallback>
                <p:oleObj name="Equation" r:id="rId11" imgW="4699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917815" y="1573213"/>
                        <a:ext cx="469900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" name="TextBox 70"/>
          <p:cNvSpPr txBox="1"/>
          <p:nvPr/>
        </p:nvSpPr>
        <p:spPr>
          <a:xfrm>
            <a:off x="4451786" y="3466124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…</a:t>
            </a:r>
            <a:endParaRPr lang="en-US" sz="4000" dirty="0"/>
          </a:p>
        </p:txBody>
      </p:sp>
      <p:sp>
        <p:nvSpPr>
          <p:cNvPr id="72" name="Rectangle 71"/>
          <p:cNvSpPr/>
          <p:nvPr/>
        </p:nvSpPr>
        <p:spPr>
          <a:xfrm>
            <a:off x="5486400" y="3591467"/>
            <a:ext cx="1676400" cy="9922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Gain Model</a:t>
            </a:r>
          </a:p>
        </p:txBody>
      </p:sp>
      <p:cxnSp>
        <p:nvCxnSpPr>
          <p:cNvPr id="43" name="Straight Arrow Connector 42"/>
          <p:cNvCxnSpPr/>
          <p:nvPr/>
        </p:nvCxnSpPr>
        <p:spPr>
          <a:xfrm>
            <a:off x="2865529" y="3091934"/>
            <a:ext cx="0" cy="5773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289770" y="5019232"/>
            <a:ext cx="1264321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Δ:Pr</a:t>
            </a:r>
            <a:r>
              <a:rPr lang="en-US" sz="1600" dirty="0" smtClean="0"/>
              <a:t>[H</a:t>
            </a:r>
            <a:r>
              <a:rPr lang="en-US" sz="1600" baseline="-25000" dirty="0" smtClean="0"/>
              <a:t>i+1</a:t>
            </a:r>
            <a:r>
              <a:rPr lang="en-US" sz="1600" dirty="0" smtClean="0"/>
              <a:t>|H</a:t>
            </a:r>
            <a:r>
              <a:rPr lang="en-US" sz="1600" baseline="-25000" dirty="0" smtClean="0"/>
              <a:t>i</a:t>
            </a:r>
            <a:r>
              <a:rPr lang="en-US" sz="1600" dirty="0" smtClean="0"/>
              <a:t>]</a:t>
            </a:r>
            <a:endParaRPr lang="en-US" sz="1600" dirty="0"/>
          </a:p>
        </p:txBody>
      </p:sp>
      <p:cxnSp>
        <p:nvCxnSpPr>
          <p:cNvPr id="69" name="Elbow Connector 68"/>
          <p:cNvCxnSpPr>
            <a:stCxn id="17" idx="3"/>
          </p:cNvCxnSpPr>
          <p:nvPr/>
        </p:nvCxnSpPr>
        <p:spPr>
          <a:xfrm flipV="1">
            <a:off x="2554091" y="4744417"/>
            <a:ext cx="311438" cy="444092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3814003" y="4792028"/>
            <a:ext cx="35137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/>
              <a:t>Δ</a:t>
            </a:r>
            <a:endParaRPr lang="en-US" dirty="0"/>
          </a:p>
        </p:txBody>
      </p:sp>
      <p:cxnSp>
        <p:nvCxnSpPr>
          <p:cNvPr id="73" name="Elbow Connector 72"/>
          <p:cNvCxnSpPr>
            <a:stCxn id="17" idx="3"/>
            <a:endCxn id="70" idx="1"/>
          </p:cNvCxnSpPr>
          <p:nvPr/>
        </p:nvCxnSpPr>
        <p:spPr>
          <a:xfrm flipV="1">
            <a:off x="2554091" y="4976694"/>
            <a:ext cx="1259912" cy="211815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Elbow Connector 74"/>
          <p:cNvCxnSpPr/>
          <p:nvPr/>
        </p:nvCxnSpPr>
        <p:spPr>
          <a:xfrm flipV="1">
            <a:off x="4165381" y="4744417"/>
            <a:ext cx="400086" cy="251738"/>
          </a:xfrm>
          <a:prstGeom prst="bentConnector3">
            <a:avLst>
              <a:gd name="adj1" fmla="val 9444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6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2774341"/>
              </p:ext>
            </p:extLst>
          </p:nvPr>
        </p:nvGraphicFramePr>
        <p:xfrm>
          <a:off x="4242209" y="5838825"/>
          <a:ext cx="4291012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66" name="Equation" r:id="rId13" imgW="2717800" imgH="520700" progId="Equation.3">
                  <p:embed/>
                </p:oleObj>
              </mc:Choice>
              <mc:Fallback>
                <p:oleObj name="Equation" r:id="rId13" imgW="2717800" imgH="520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242209" y="5838825"/>
                        <a:ext cx="4291012" cy="819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Donut 2"/>
          <p:cNvSpPr/>
          <p:nvPr/>
        </p:nvSpPr>
        <p:spPr>
          <a:xfrm>
            <a:off x="5029200" y="2661708"/>
            <a:ext cx="3048000" cy="3053292"/>
          </a:xfrm>
          <a:prstGeom prst="donut">
            <a:avLst>
              <a:gd name="adj" fmla="val 2221"/>
            </a:avLst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8" name="Donut 47"/>
          <p:cNvSpPr/>
          <p:nvPr/>
        </p:nvSpPr>
        <p:spPr>
          <a:xfrm>
            <a:off x="6303048" y="5867400"/>
            <a:ext cx="1647474" cy="762000"/>
          </a:xfrm>
          <a:prstGeom prst="donut">
            <a:avLst>
              <a:gd name="adj" fmla="val 7770"/>
            </a:avLst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67" name="Elbow Connector 66"/>
          <p:cNvCxnSpPr>
            <a:endCxn id="74" idx="1"/>
          </p:cNvCxnSpPr>
          <p:nvPr/>
        </p:nvCxnSpPr>
        <p:spPr>
          <a:xfrm>
            <a:off x="4565467" y="4996155"/>
            <a:ext cx="1599468" cy="229379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6164935" y="5040868"/>
            <a:ext cx="347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</a:t>
            </a:r>
            <a:r>
              <a:rPr lang="en-US" baseline="-25000" dirty="0" smtClean="0"/>
              <a:t>i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8830273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Adaptive exploitation power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3" name="Picture 2" descr="fig_adapt_wait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240" y="1447800"/>
            <a:ext cx="6766560" cy="281940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44" name="Rectangle 43"/>
          <p:cNvSpPr/>
          <p:nvPr/>
        </p:nvSpPr>
        <p:spPr>
          <a:xfrm>
            <a:off x="853440" y="1693333"/>
            <a:ext cx="609600" cy="1828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2362200" y="4038600"/>
            <a:ext cx="48768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imgr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8333" y="4588933"/>
            <a:ext cx="464820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549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flow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505200" y="3581400"/>
            <a:ext cx="2286000" cy="1143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Channel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133600" y="3886200"/>
            <a:ext cx="13716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2133600" y="4419600"/>
            <a:ext cx="13716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791200" y="4103132"/>
            <a:ext cx="13716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281797" y="4236535"/>
            <a:ext cx="621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</a:t>
            </a:r>
            <a:r>
              <a:rPr lang="en-US" dirty="0" smtClean="0"/>
              <a:t>igh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281797" y="3701534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</a:t>
            </a:r>
            <a:r>
              <a:rPr lang="en-US" dirty="0" smtClean="0"/>
              <a:t>ow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188982" y="3886200"/>
            <a:ext cx="5568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o</a:t>
            </a:r>
            <a:r>
              <a:rPr lang="en-US" dirty="0" err="1" smtClean="0"/>
              <a:t>bs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505200" y="3886200"/>
            <a:ext cx="1143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505200" y="4419600"/>
            <a:ext cx="10668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5" idx="3"/>
          </p:cNvCxnSpPr>
          <p:nvPr/>
        </p:nvCxnSpPr>
        <p:spPr>
          <a:xfrm flipV="1">
            <a:off x="4724400" y="4152900"/>
            <a:ext cx="1066800" cy="2667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4572000" y="3886200"/>
            <a:ext cx="1219200" cy="1846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491678" y="4267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9000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Belief in </a:t>
            </a:r>
            <a:r>
              <a:rPr lang="en-US" dirty="0" err="1" smtClean="0"/>
              <a:t>Δ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30</a:t>
            </a:fld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003085" y="3091935"/>
            <a:ext cx="0" cy="5773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994618" y="4278869"/>
            <a:ext cx="0" cy="4333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endCxn id="12" idx="1"/>
          </p:cNvCxnSpPr>
          <p:nvPr/>
        </p:nvCxnSpPr>
        <p:spPr>
          <a:xfrm>
            <a:off x="1524000" y="3777734"/>
            <a:ext cx="2286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070818" y="4342924"/>
            <a:ext cx="39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</a:t>
            </a:r>
            <a:r>
              <a:rPr lang="en-US" baseline="-25000" dirty="0"/>
              <a:t>1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070818" y="3154865"/>
            <a:ext cx="321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</a:t>
            </a:r>
            <a:r>
              <a:rPr lang="en-US" baseline="-25000" dirty="0" smtClean="0"/>
              <a:t>1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752600" y="3593068"/>
            <a:ext cx="39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</a:t>
            </a:r>
            <a:r>
              <a:rPr lang="en-US" baseline="-25000" dirty="0" smtClean="0"/>
              <a:t>1</a:t>
            </a:r>
            <a:endParaRPr lang="en-US" dirty="0"/>
          </a:p>
        </p:txBody>
      </p:sp>
      <p:pic>
        <p:nvPicPr>
          <p:cNvPr id="18" name="Picture 17" descr="imgr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502" y="1845733"/>
            <a:ext cx="1065299" cy="1185333"/>
          </a:xfrm>
          <a:prstGeom prst="rect">
            <a:avLst/>
          </a:prstGeom>
        </p:spPr>
      </p:pic>
      <p:pic>
        <p:nvPicPr>
          <p:cNvPr id="19" name="Picture 18" descr="top_secret_file_0515-0911-0222-3450_SMU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334000"/>
            <a:ext cx="914400" cy="914400"/>
          </a:xfrm>
          <a:prstGeom prst="rect">
            <a:avLst/>
          </a:prstGeom>
        </p:spPr>
      </p:pic>
      <p:cxnSp>
        <p:nvCxnSpPr>
          <p:cNvPr id="28" name="Elbow Connector 27"/>
          <p:cNvCxnSpPr>
            <a:stCxn id="12" idx="0"/>
            <a:endCxn id="18" idx="2"/>
          </p:cNvCxnSpPr>
          <p:nvPr/>
        </p:nvCxnSpPr>
        <p:spPr>
          <a:xfrm rot="5400000" flipH="1" flipV="1">
            <a:off x="1724032" y="3258949"/>
            <a:ext cx="562002" cy="106237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Cloud Callout 5"/>
          <p:cNvSpPr/>
          <p:nvPr/>
        </p:nvSpPr>
        <p:spPr>
          <a:xfrm>
            <a:off x="2387377" y="1447800"/>
            <a:ext cx="1193800" cy="609600"/>
          </a:xfrm>
          <a:prstGeom prst="cloudCallout">
            <a:avLst>
              <a:gd name="adj1" fmla="val -68385"/>
              <a:gd name="adj2" fmla="val 3869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imgres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18" y="3669269"/>
            <a:ext cx="978115" cy="6096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30" name="TextBox 29"/>
          <p:cNvSpPr txBox="1"/>
          <p:nvPr/>
        </p:nvSpPr>
        <p:spPr>
          <a:xfrm>
            <a:off x="6163956" y="2819400"/>
            <a:ext cx="347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e</a:t>
            </a:r>
            <a:r>
              <a:rPr lang="en-US" baseline="-25000" dirty="0" err="1" smtClean="0"/>
              <a:t>i</a:t>
            </a:r>
            <a:endParaRPr lang="en-US" dirty="0"/>
          </a:p>
        </p:txBody>
      </p:sp>
      <p:cxnSp>
        <p:nvCxnSpPr>
          <p:cNvPr id="49" name="Elbow Connector 48"/>
          <p:cNvCxnSpPr>
            <a:stCxn id="18" idx="3"/>
            <a:endCxn id="30" idx="0"/>
          </p:cNvCxnSpPr>
          <p:nvPr/>
        </p:nvCxnSpPr>
        <p:spPr>
          <a:xfrm>
            <a:off x="2590801" y="2438400"/>
            <a:ext cx="3746772" cy="381000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30" idx="2"/>
            <a:endCxn id="72" idx="0"/>
          </p:cNvCxnSpPr>
          <p:nvPr/>
        </p:nvCxnSpPr>
        <p:spPr>
          <a:xfrm flipH="1">
            <a:off x="6324600" y="3188732"/>
            <a:ext cx="12973" cy="40273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7162800" y="4085735"/>
            <a:ext cx="381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6164935" y="50408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</a:t>
            </a:r>
            <a:endParaRPr lang="en-US" dirty="0"/>
          </a:p>
        </p:txBody>
      </p:sp>
      <p:cxnSp>
        <p:nvCxnSpPr>
          <p:cNvPr id="57" name="Straight Arrow Connector 56"/>
          <p:cNvCxnSpPr>
            <a:stCxn id="55" idx="0"/>
          </p:cNvCxnSpPr>
          <p:nvPr/>
        </p:nvCxnSpPr>
        <p:spPr>
          <a:xfrm flipV="1">
            <a:off x="6321457" y="4583668"/>
            <a:ext cx="3143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7611756" y="3886200"/>
            <a:ext cx="347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g</a:t>
            </a:r>
            <a:r>
              <a:rPr lang="en-US" baseline="-25000" dirty="0" err="1" smtClean="0"/>
              <a:t>i</a:t>
            </a:r>
            <a:endParaRPr lang="en-US" dirty="0"/>
          </a:p>
        </p:txBody>
      </p:sp>
      <p:sp>
        <p:nvSpPr>
          <p:cNvPr id="29" name="Cloud Callout 28"/>
          <p:cNvSpPr/>
          <p:nvPr/>
        </p:nvSpPr>
        <p:spPr>
          <a:xfrm>
            <a:off x="340170" y="1540933"/>
            <a:ext cx="1193800" cy="609600"/>
          </a:xfrm>
          <a:prstGeom prst="cloudCallout">
            <a:avLst>
              <a:gd name="adj1" fmla="val 74877"/>
              <a:gd name="adj2" fmla="val 23412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" name="Elbow Connector 46"/>
          <p:cNvCxnSpPr>
            <a:stCxn id="18" idx="1"/>
          </p:cNvCxnSpPr>
          <p:nvPr/>
        </p:nvCxnSpPr>
        <p:spPr>
          <a:xfrm rot="10800000" flipV="1">
            <a:off x="1003086" y="2438399"/>
            <a:ext cx="522417" cy="653535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Elbow Connector 50"/>
          <p:cNvCxnSpPr>
            <a:stCxn id="19" idx="0"/>
          </p:cNvCxnSpPr>
          <p:nvPr/>
        </p:nvCxnSpPr>
        <p:spPr>
          <a:xfrm rot="5400000" flipH="1" flipV="1">
            <a:off x="533571" y="4864485"/>
            <a:ext cx="621744" cy="317286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V="1">
            <a:off x="2853044" y="4286197"/>
            <a:ext cx="0" cy="4333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3382426" y="3785062"/>
            <a:ext cx="381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2929244" y="4350252"/>
            <a:ext cx="39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59" name="TextBox 58"/>
          <p:cNvSpPr txBox="1"/>
          <p:nvPr/>
        </p:nvSpPr>
        <p:spPr>
          <a:xfrm>
            <a:off x="2929244" y="3162193"/>
            <a:ext cx="321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</a:t>
            </a:r>
            <a:r>
              <a:rPr lang="en-US" baseline="-25000" dirty="0" smtClean="0"/>
              <a:t>2</a:t>
            </a:r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3763426" y="3600396"/>
            <a:ext cx="39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</a:t>
            </a:r>
            <a:r>
              <a:rPr lang="en-US" baseline="-25000" dirty="0" smtClean="0"/>
              <a:t>2</a:t>
            </a:r>
            <a:endParaRPr lang="en-US" dirty="0"/>
          </a:p>
        </p:txBody>
      </p:sp>
      <p:pic>
        <p:nvPicPr>
          <p:cNvPr id="62" name="Picture 61" descr="imgres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444" y="3676597"/>
            <a:ext cx="978115" cy="6096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cxnSp>
        <p:nvCxnSpPr>
          <p:cNvPr id="63" name="Elbow Connector 62"/>
          <p:cNvCxnSpPr>
            <a:endCxn id="17" idx="1"/>
          </p:cNvCxnSpPr>
          <p:nvPr/>
        </p:nvCxnSpPr>
        <p:spPr>
          <a:xfrm>
            <a:off x="1003086" y="5019232"/>
            <a:ext cx="286684" cy="169277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Elbow Connector 63"/>
          <p:cNvCxnSpPr/>
          <p:nvPr/>
        </p:nvCxnSpPr>
        <p:spPr>
          <a:xfrm rot="10800000">
            <a:off x="2514600" y="2785533"/>
            <a:ext cx="1374970" cy="891064"/>
          </a:xfrm>
          <a:prstGeom prst="bentConnector3">
            <a:avLst>
              <a:gd name="adj1" fmla="val -493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52" name="Object 5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141647"/>
              </p:ext>
            </p:extLst>
          </p:nvPr>
        </p:nvGraphicFramePr>
        <p:xfrm>
          <a:off x="476250" y="1738313"/>
          <a:ext cx="7239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48" name="Equation" r:id="rId7" imgW="723900" imgH="215900" progId="Equation.3">
                  <p:embed/>
                </p:oleObj>
              </mc:Choice>
              <mc:Fallback>
                <p:oleObj name="Equation" r:id="rId7" imgW="7239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76250" y="1738313"/>
                        <a:ext cx="7239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" name="Object 6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9270227"/>
              </p:ext>
            </p:extLst>
          </p:nvPr>
        </p:nvGraphicFramePr>
        <p:xfrm>
          <a:off x="2616200" y="1625600"/>
          <a:ext cx="7112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49" name="Equation" r:id="rId9" imgW="711200" imgH="203200" progId="Equation.3">
                  <p:embed/>
                </p:oleObj>
              </mc:Choice>
              <mc:Fallback>
                <p:oleObj name="Equation" r:id="rId9" imgW="7112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616200" y="1625600"/>
                        <a:ext cx="711200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" name="Cloud Callout 65"/>
          <p:cNvSpPr/>
          <p:nvPr/>
        </p:nvSpPr>
        <p:spPr>
          <a:xfrm>
            <a:off x="5568035" y="1395942"/>
            <a:ext cx="1193800" cy="609600"/>
          </a:xfrm>
          <a:prstGeom prst="cloudCallout">
            <a:avLst>
              <a:gd name="adj1" fmla="val -68385"/>
              <a:gd name="adj2" fmla="val 3869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8" name="Object 6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549661"/>
              </p:ext>
            </p:extLst>
          </p:nvPr>
        </p:nvGraphicFramePr>
        <p:xfrm>
          <a:off x="5791200" y="1573213"/>
          <a:ext cx="7239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50" name="Equation" r:id="rId11" imgW="723900" imgH="203200" progId="Equation.3">
                  <p:embed/>
                </p:oleObj>
              </mc:Choice>
              <mc:Fallback>
                <p:oleObj name="Equation" r:id="rId11" imgW="7239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791200" y="1573213"/>
                        <a:ext cx="723900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" name="TextBox 70"/>
          <p:cNvSpPr txBox="1"/>
          <p:nvPr/>
        </p:nvSpPr>
        <p:spPr>
          <a:xfrm>
            <a:off x="4451786" y="3466124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…</a:t>
            </a:r>
            <a:endParaRPr lang="en-US" sz="4000" dirty="0"/>
          </a:p>
        </p:txBody>
      </p:sp>
      <p:sp>
        <p:nvSpPr>
          <p:cNvPr id="72" name="Rectangle 71"/>
          <p:cNvSpPr/>
          <p:nvPr/>
        </p:nvSpPr>
        <p:spPr>
          <a:xfrm>
            <a:off x="5486400" y="3591467"/>
            <a:ext cx="1676400" cy="9922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Gain Model</a:t>
            </a:r>
          </a:p>
        </p:txBody>
      </p:sp>
      <p:cxnSp>
        <p:nvCxnSpPr>
          <p:cNvPr id="43" name="Straight Arrow Connector 42"/>
          <p:cNvCxnSpPr/>
          <p:nvPr/>
        </p:nvCxnSpPr>
        <p:spPr>
          <a:xfrm>
            <a:off x="2865529" y="3091934"/>
            <a:ext cx="0" cy="5773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289770" y="5019232"/>
            <a:ext cx="1264321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Δ:Pr</a:t>
            </a:r>
            <a:r>
              <a:rPr lang="en-US" sz="1600" dirty="0" smtClean="0"/>
              <a:t>[H</a:t>
            </a:r>
            <a:r>
              <a:rPr lang="en-US" sz="1600" baseline="-25000" dirty="0" smtClean="0"/>
              <a:t>i+1</a:t>
            </a:r>
            <a:r>
              <a:rPr lang="en-US" sz="1600" dirty="0" smtClean="0"/>
              <a:t>|H</a:t>
            </a:r>
            <a:r>
              <a:rPr lang="en-US" sz="1600" baseline="-25000" dirty="0" smtClean="0"/>
              <a:t>i</a:t>
            </a:r>
            <a:r>
              <a:rPr lang="en-US" sz="1600" dirty="0" smtClean="0"/>
              <a:t>]</a:t>
            </a:r>
            <a:endParaRPr lang="en-US" sz="1600" dirty="0"/>
          </a:p>
        </p:txBody>
      </p:sp>
      <p:cxnSp>
        <p:nvCxnSpPr>
          <p:cNvPr id="69" name="Elbow Connector 68"/>
          <p:cNvCxnSpPr>
            <a:stCxn id="17" idx="3"/>
          </p:cNvCxnSpPr>
          <p:nvPr/>
        </p:nvCxnSpPr>
        <p:spPr>
          <a:xfrm flipV="1">
            <a:off x="2554091" y="4744417"/>
            <a:ext cx="311438" cy="444092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3814003" y="4792028"/>
            <a:ext cx="35137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/>
              <a:t>Δ</a:t>
            </a:r>
            <a:endParaRPr lang="en-US" dirty="0"/>
          </a:p>
        </p:txBody>
      </p:sp>
      <p:cxnSp>
        <p:nvCxnSpPr>
          <p:cNvPr id="73" name="Elbow Connector 72"/>
          <p:cNvCxnSpPr>
            <a:stCxn id="17" idx="3"/>
            <a:endCxn id="70" idx="1"/>
          </p:cNvCxnSpPr>
          <p:nvPr/>
        </p:nvCxnSpPr>
        <p:spPr>
          <a:xfrm flipV="1">
            <a:off x="2554091" y="4976694"/>
            <a:ext cx="1259912" cy="211815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Elbow Connector 74"/>
          <p:cNvCxnSpPr/>
          <p:nvPr/>
        </p:nvCxnSpPr>
        <p:spPr>
          <a:xfrm flipV="1">
            <a:off x="4165381" y="4744417"/>
            <a:ext cx="400086" cy="251738"/>
          </a:xfrm>
          <a:prstGeom prst="bentConnector3">
            <a:avLst>
              <a:gd name="adj1" fmla="val 9444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Elbow Connector 45"/>
          <p:cNvCxnSpPr>
            <a:endCxn id="48" idx="1"/>
          </p:cNvCxnSpPr>
          <p:nvPr/>
        </p:nvCxnSpPr>
        <p:spPr>
          <a:xfrm>
            <a:off x="4565467" y="4996155"/>
            <a:ext cx="1599468" cy="229379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6164935" y="5040868"/>
            <a:ext cx="347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</a:t>
            </a:r>
            <a:r>
              <a:rPr lang="en-US" baseline="-25000" dirty="0" smtClean="0"/>
              <a:t>i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5603758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Entropy of H vs. Entropy of </a:t>
            </a:r>
            <a:r>
              <a:rPr lang="en-US" dirty="0" err="1" smtClean="0"/>
              <a:t>Δ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1828800" y="2971800"/>
            <a:ext cx="145492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password42</a:t>
            </a:r>
          </a:p>
          <a:p>
            <a:r>
              <a:rPr lang="en-US" dirty="0"/>
              <a:t>p</a:t>
            </a:r>
            <a:r>
              <a:rPr lang="en-US" dirty="0" smtClean="0"/>
              <a:t>assword42</a:t>
            </a:r>
          </a:p>
          <a:p>
            <a:r>
              <a:rPr lang="en-US" dirty="0" smtClean="0"/>
              <a:t>password42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10125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Entropy of H vs. Entropy of </a:t>
            </a:r>
            <a:r>
              <a:rPr lang="en-US" dirty="0" err="1" smtClean="0"/>
              <a:t>Δ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638800" y="2914597"/>
            <a:ext cx="142933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password42</a:t>
            </a:r>
          </a:p>
          <a:p>
            <a:r>
              <a:rPr lang="en-US" dirty="0"/>
              <a:t>p</a:t>
            </a:r>
            <a:r>
              <a:rPr lang="en-US" dirty="0" smtClean="0"/>
              <a:t>assword43</a:t>
            </a:r>
          </a:p>
          <a:p>
            <a:r>
              <a:rPr lang="en-US" dirty="0" smtClean="0"/>
              <a:t>password44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1828800" y="2971800"/>
            <a:ext cx="145492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</a:t>
            </a:r>
            <a:r>
              <a:rPr lang="en-US" dirty="0" smtClean="0"/>
              <a:t>assword42</a:t>
            </a:r>
          </a:p>
          <a:p>
            <a:r>
              <a:rPr lang="en-US" dirty="0"/>
              <a:t>p</a:t>
            </a:r>
            <a:r>
              <a:rPr lang="en-US" dirty="0" smtClean="0"/>
              <a:t>assword42</a:t>
            </a:r>
          </a:p>
          <a:p>
            <a:r>
              <a:rPr lang="en-US" dirty="0" smtClean="0"/>
              <a:t>password42</a:t>
            </a:r>
            <a:endParaRPr lang="en-US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4103299" y="2931067"/>
            <a:ext cx="492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5647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BFBFBF"/>
                </a:solidFill>
              </a:rPr>
              <a:t>Basics</a:t>
            </a:r>
          </a:p>
          <a:p>
            <a:r>
              <a:rPr lang="en-US" dirty="0" smtClean="0">
                <a:solidFill>
                  <a:srgbClr val="BFBFBF"/>
                </a:solidFill>
              </a:rPr>
              <a:t>Channels as programs</a:t>
            </a:r>
            <a:endParaRPr lang="en-US" dirty="0">
              <a:solidFill>
                <a:srgbClr val="BFBFBF"/>
              </a:solidFill>
            </a:endParaRPr>
          </a:p>
          <a:p>
            <a:pPr lvl="1"/>
            <a:r>
              <a:rPr lang="en-US" dirty="0" smtClean="0">
                <a:solidFill>
                  <a:srgbClr val="BFBFBF"/>
                </a:solidFill>
              </a:rPr>
              <a:t>Programs as channels</a:t>
            </a:r>
          </a:p>
          <a:p>
            <a:r>
              <a:rPr lang="en-US" dirty="0" smtClean="0"/>
              <a:t>Models for …</a:t>
            </a:r>
          </a:p>
          <a:p>
            <a:pPr lvl="1"/>
            <a:r>
              <a:rPr lang="en-US" dirty="0" smtClean="0"/>
              <a:t>Adaptive adversaries</a:t>
            </a:r>
          </a:p>
          <a:p>
            <a:pPr lvl="1"/>
            <a:r>
              <a:rPr lang="en-US" dirty="0"/>
              <a:t>Time-varying </a:t>
            </a:r>
            <a:r>
              <a:rPr lang="en-US" dirty="0" smtClean="0"/>
              <a:t>secrets</a:t>
            </a:r>
          </a:p>
          <a:p>
            <a:pPr lvl="1"/>
            <a:r>
              <a:rPr lang="en-US" b="1" dirty="0" smtClean="0"/>
              <a:t>Non-zero-sum games</a:t>
            </a:r>
          </a:p>
          <a:p>
            <a:pPr lvl="1"/>
            <a:r>
              <a:rPr lang="en-US" dirty="0" smtClean="0"/>
              <a:t>Active defenders, equilibrium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7595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Generalizing gain model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34</a:t>
            </a:fld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003085" y="3091935"/>
            <a:ext cx="0" cy="5773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994618" y="4278869"/>
            <a:ext cx="0" cy="4333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endCxn id="12" idx="1"/>
          </p:cNvCxnSpPr>
          <p:nvPr/>
        </p:nvCxnSpPr>
        <p:spPr>
          <a:xfrm>
            <a:off x="1524000" y="3777734"/>
            <a:ext cx="2286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070818" y="4342924"/>
            <a:ext cx="39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</a:t>
            </a:r>
            <a:r>
              <a:rPr lang="en-US" baseline="-25000" dirty="0"/>
              <a:t>1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070818" y="3154865"/>
            <a:ext cx="321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</a:t>
            </a:r>
            <a:r>
              <a:rPr lang="en-US" baseline="-25000" dirty="0" smtClean="0"/>
              <a:t>1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752600" y="3593068"/>
            <a:ext cx="39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</a:t>
            </a:r>
            <a:r>
              <a:rPr lang="en-US" baseline="-25000" dirty="0" smtClean="0"/>
              <a:t>1</a:t>
            </a:r>
            <a:endParaRPr lang="en-US" dirty="0"/>
          </a:p>
        </p:txBody>
      </p:sp>
      <p:pic>
        <p:nvPicPr>
          <p:cNvPr id="18" name="Picture 17" descr="imgr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502" y="1845733"/>
            <a:ext cx="1065299" cy="1185333"/>
          </a:xfrm>
          <a:prstGeom prst="rect">
            <a:avLst/>
          </a:prstGeom>
        </p:spPr>
      </p:pic>
      <p:pic>
        <p:nvPicPr>
          <p:cNvPr id="19" name="Picture 18" descr="top_secret_file_0515-0911-0222-3450_SMU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334000"/>
            <a:ext cx="914400" cy="914400"/>
          </a:xfrm>
          <a:prstGeom prst="rect">
            <a:avLst/>
          </a:prstGeom>
        </p:spPr>
      </p:pic>
      <p:cxnSp>
        <p:nvCxnSpPr>
          <p:cNvPr id="28" name="Elbow Connector 27"/>
          <p:cNvCxnSpPr>
            <a:stCxn id="12" idx="0"/>
            <a:endCxn id="18" idx="2"/>
          </p:cNvCxnSpPr>
          <p:nvPr/>
        </p:nvCxnSpPr>
        <p:spPr>
          <a:xfrm rot="5400000" flipH="1" flipV="1">
            <a:off x="1724032" y="3258949"/>
            <a:ext cx="562002" cy="106237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Cloud Callout 5"/>
          <p:cNvSpPr/>
          <p:nvPr/>
        </p:nvSpPr>
        <p:spPr>
          <a:xfrm>
            <a:off x="2387377" y="1447800"/>
            <a:ext cx="1193800" cy="609600"/>
          </a:xfrm>
          <a:prstGeom prst="cloudCallout">
            <a:avLst>
              <a:gd name="adj1" fmla="val -68385"/>
              <a:gd name="adj2" fmla="val 3869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imgres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18" y="3669269"/>
            <a:ext cx="978115" cy="6096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30" name="TextBox 29"/>
          <p:cNvSpPr txBox="1"/>
          <p:nvPr/>
        </p:nvSpPr>
        <p:spPr>
          <a:xfrm>
            <a:off x="6163956" y="2819400"/>
            <a:ext cx="347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e</a:t>
            </a:r>
            <a:r>
              <a:rPr lang="en-US" baseline="-25000" dirty="0" err="1" smtClean="0"/>
              <a:t>i</a:t>
            </a:r>
            <a:endParaRPr lang="en-US" dirty="0"/>
          </a:p>
        </p:txBody>
      </p:sp>
      <p:cxnSp>
        <p:nvCxnSpPr>
          <p:cNvPr id="49" name="Elbow Connector 48"/>
          <p:cNvCxnSpPr>
            <a:stCxn id="18" idx="3"/>
            <a:endCxn id="30" idx="0"/>
          </p:cNvCxnSpPr>
          <p:nvPr/>
        </p:nvCxnSpPr>
        <p:spPr>
          <a:xfrm>
            <a:off x="2590801" y="2438400"/>
            <a:ext cx="3746772" cy="381000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30" idx="2"/>
            <a:endCxn id="72" idx="0"/>
          </p:cNvCxnSpPr>
          <p:nvPr/>
        </p:nvCxnSpPr>
        <p:spPr>
          <a:xfrm flipH="1">
            <a:off x="6324600" y="3188732"/>
            <a:ext cx="12973" cy="40273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7162800" y="4085735"/>
            <a:ext cx="381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6164935" y="50408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</a:t>
            </a:r>
            <a:endParaRPr lang="en-US" dirty="0"/>
          </a:p>
        </p:txBody>
      </p:sp>
      <p:cxnSp>
        <p:nvCxnSpPr>
          <p:cNvPr id="57" name="Straight Arrow Connector 56"/>
          <p:cNvCxnSpPr>
            <a:stCxn id="55" idx="0"/>
          </p:cNvCxnSpPr>
          <p:nvPr/>
        </p:nvCxnSpPr>
        <p:spPr>
          <a:xfrm flipV="1">
            <a:off x="6321457" y="4583668"/>
            <a:ext cx="3143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7611756" y="3886200"/>
            <a:ext cx="347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g</a:t>
            </a:r>
            <a:r>
              <a:rPr lang="en-US" baseline="-25000" dirty="0" err="1" smtClean="0"/>
              <a:t>i</a:t>
            </a:r>
            <a:endParaRPr lang="en-US" dirty="0"/>
          </a:p>
        </p:txBody>
      </p:sp>
      <p:sp>
        <p:nvSpPr>
          <p:cNvPr id="29" name="Cloud Callout 28"/>
          <p:cNvSpPr/>
          <p:nvPr/>
        </p:nvSpPr>
        <p:spPr>
          <a:xfrm>
            <a:off x="340170" y="1540933"/>
            <a:ext cx="1193800" cy="609600"/>
          </a:xfrm>
          <a:prstGeom prst="cloudCallout">
            <a:avLst>
              <a:gd name="adj1" fmla="val 74877"/>
              <a:gd name="adj2" fmla="val 23412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" name="Elbow Connector 46"/>
          <p:cNvCxnSpPr>
            <a:stCxn id="18" idx="1"/>
          </p:cNvCxnSpPr>
          <p:nvPr/>
        </p:nvCxnSpPr>
        <p:spPr>
          <a:xfrm rot="10800000" flipV="1">
            <a:off x="1003086" y="2438399"/>
            <a:ext cx="522417" cy="653535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Elbow Connector 50"/>
          <p:cNvCxnSpPr>
            <a:stCxn id="19" idx="0"/>
          </p:cNvCxnSpPr>
          <p:nvPr/>
        </p:nvCxnSpPr>
        <p:spPr>
          <a:xfrm rot="5400000" flipH="1" flipV="1">
            <a:off x="533571" y="4864485"/>
            <a:ext cx="621744" cy="317286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V="1">
            <a:off x="2853044" y="4286197"/>
            <a:ext cx="0" cy="4333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3382426" y="3785062"/>
            <a:ext cx="381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2929244" y="4350252"/>
            <a:ext cx="39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59" name="TextBox 58"/>
          <p:cNvSpPr txBox="1"/>
          <p:nvPr/>
        </p:nvSpPr>
        <p:spPr>
          <a:xfrm>
            <a:off x="2929244" y="3162193"/>
            <a:ext cx="321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</a:t>
            </a:r>
            <a:r>
              <a:rPr lang="en-US" baseline="-25000" dirty="0" smtClean="0"/>
              <a:t>2</a:t>
            </a:r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3763426" y="3600396"/>
            <a:ext cx="39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</a:t>
            </a:r>
            <a:r>
              <a:rPr lang="en-US" baseline="-25000" dirty="0" smtClean="0"/>
              <a:t>2</a:t>
            </a:r>
            <a:endParaRPr lang="en-US" dirty="0"/>
          </a:p>
        </p:txBody>
      </p:sp>
      <p:pic>
        <p:nvPicPr>
          <p:cNvPr id="62" name="Picture 61" descr="imgres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444" y="3676597"/>
            <a:ext cx="978115" cy="6096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cxnSp>
        <p:nvCxnSpPr>
          <p:cNvPr id="63" name="Elbow Connector 62"/>
          <p:cNvCxnSpPr>
            <a:endCxn id="17" idx="1"/>
          </p:cNvCxnSpPr>
          <p:nvPr/>
        </p:nvCxnSpPr>
        <p:spPr>
          <a:xfrm>
            <a:off x="1003086" y="5019232"/>
            <a:ext cx="286684" cy="169277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Elbow Connector 63"/>
          <p:cNvCxnSpPr/>
          <p:nvPr/>
        </p:nvCxnSpPr>
        <p:spPr>
          <a:xfrm rot="10800000">
            <a:off x="2514600" y="2785533"/>
            <a:ext cx="1374970" cy="891064"/>
          </a:xfrm>
          <a:prstGeom prst="bentConnector3">
            <a:avLst>
              <a:gd name="adj1" fmla="val -493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52" name="Object 5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9169292"/>
              </p:ext>
            </p:extLst>
          </p:nvPr>
        </p:nvGraphicFramePr>
        <p:xfrm>
          <a:off x="476250" y="1738313"/>
          <a:ext cx="7239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27" name="Equation" r:id="rId7" imgW="723900" imgH="215900" progId="Equation.3">
                  <p:embed/>
                </p:oleObj>
              </mc:Choice>
              <mc:Fallback>
                <p:oleObj name="Equation" r:id="rId7" imgW="7239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76250" y="1738313"/>
                        <a:ext cx="7239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" name="Object 6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8861086"/>
              </p:ext>
            </p:extLst>
          </p:nvPr>
        </p:nvGraphicFramePr>
        <p:xfrm>
          <a:off x="2616200" y="1625600"/>
          <a:ext cx="7112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28" name="Equation" r:id="rId9" imgW="711200" imgH="203200" progId="Equation.3">
                  <p:embed/>
                </p:oleObj>
              </mc:Choice>
              <mc:Fallback>
                <p:oleObj name="Equation" r:id="rId9" imgW="7112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616200" y="1625600"/>
                        <a:ext cx="711200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" name="Cloud Callout 65"/>
          <p:cNvSpPr/>
          <p:nvPr/>
        </p:nvSpPr>
        <p:spPr>
          <a:xfrm>
            <a:off x="5568035" y="1395942"/>
            <a:ext cx="1193800" cy="609600"/>
          </a:xfrm>
          <a:prstGeom prst="cloudCallout">
            <a:avLst>
              <a:gd name="adj1" fmla="val -68385"/>
              <a:gd name="adj2" fmla="val 3869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8" name="Object 6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7601202"/>
              </p:ext>
            </p:extLst>
          </p:nvPr>
        </p:nvGraphicFramePr>
        <p:xfrm>
          <a:off x="5791200" y="1573213"/>
          <a:ext cx="7239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29" name="Equation" r:id="rId11" imgW="723900" imgH="203200" progId="Equation.3">
                  <p:embed/>
                </p:oleObj>
              </mc:Choice>
              <mc:Fallback>
                <p:oleObj name="Equation" r:id="rId11" imgW="7239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791200" y="1573213"/>
                        <a:ext cx="723900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" name="TextBox 70"/>
          <p:cNvSpPr txBox="1"/>
          <p:nvPr/>
        </p:nvSpPr>
        <p:spPr>
          <a:xfrm>
            <a:off x="4451786" y="3466124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…</a:t>
            </a:r>
            <a:endParaRPr lang="en-US" sz="4000" dirty="0"/>
          </a:p>
        </p:txBody>
      </p:sp>
      <p:sp>
        <p:nvSpPr>
          <p:cNvPr id="72" name="Rectangle 71"/>
          <p:cNvSpPr/>
          <p:nvPr/>
        </p:nvSpPr>
        <p:spPr>
          <a:xfrm>
            <a:off x="5486400" y="3591467"/>
            <a:ext cx="1676400" cy="9922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Gain Model</a:t>
            </a:r>
          </a:p>
          <a:p>
            <a:pPr algn="ctr"/>
            <a:endParaRPr lang="en-US" dirty="0" smtClean="0"/>
          </a:p>
        </p:txBody>
      </p:sp>
      <p:cxnSp>
        <p:nvCxnSpPr>
          <p:cNvPr id="43" name="Straight Arrow Connector 42"/>
          <p:cNvCxnSpPr/>
          <p:nvPr/>
        </p:nvCxnSpPr>
        <p:spPr>
          <a:xfrm>
            <a:off x="2865529" y="3091934"/>
            <a:ext cx="0" cy="5773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289770" y="5019232"/>
            <a:ext cx="1264321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Δ:Pr</a:t>
            </a:r>
            <a:r>
              <a:rPr lang="en-US" sz="1600" dirty="0" smtClean="0"/>
              <a:t>[H</a:t>
            </a:r>
            <a:r>
              <a:rPr lang="en-US" sz="1600" baseline="-25000" dirty="0" smtClean="0"/>
              <a:t>i+1</a:t>
            </a:r>
            <a:r>
              <a:rPr lang="en-US" sz="1600" dirty="0" smtClean="0"/>
              <a:t>|H</a:t>
            </a:r>
            <a:r>
              <a:rPr lang="en-US" sz="1600" baseline="-25000" dirty="0" smtClean="0"/>
              <a:t>i</a:t>
            </a:r>
            <a:r>
              <a:rPr lang="en-US" sz="1600" dirty="0" smtClean="0"/>
              <a:t>]</a:t>
            </a:r>
            <a:endParaRPr lang="en-US" sz="1600" dirty="0"/>
          </a:p>
        </p:txBody>
      </p:sp>
      <p:cxnSp>
        <p:nvCxnSpPr>
          <p:cNvPr id="69" name="Elbow Connector 68"/>
          <p:cNvCxnSpPr>
            <a:stCxn id="17" idx="3"/>
          </p:cNvCxnSpPr>
          <p:nvPr/>
        </p:nvCxnSpPr>
        <p:spPr>
          <a:xfrm flipV="1">
            <a:off x="2554091" y="4744417"/>
            <a:ext cx="311438" cy="444092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3814003" y="4792028"/>
            <a:ext cx="35137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/>
              <a:t>Δ</a:t>
            </a:r>
            <a:endParaRPr lang="en-US" dirty="0"/>
          </a:p>
        </p:txBody>
      </p:sp>
      <p:cxnSp>
        <p:nvCxnSpPr>
          <p:cNvPr id="73" name="Elbow Connector 72"/>
          <p:cNvCxnSpPr>
            <a:stCxn id="17" idx="3"/>
            <a:endCxn id="70" idx="1"/>
          </p:cNvCxnSpPr>
          <p:nvPr/>
        </p:nvCxnSpPr>
        <p:spPr>
          <a:xfrm flipV="1">
            <a:off x="2554091" y="4976694"/>
            <a:ext cx="1259912" cy="211815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Elbow Connector 74"/>
          <p:cNvCxnSpPr/>
          <p:nvPr/>
        </p:nvCxnSpPr>
        <p:spPr>
          <a:xfrm flipV="1">
            <a:off x="4165381" y="4744417"/>
            <a:ext cx="400086" cy="251738"/>
          </a:xfrm>
          <a:prstGeom prst="bentConnector3">
            <a:avLst>
              <a:gd name="adj1" fmla="val 9444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6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0914290"/>
              </p:ext>
            </p:extLst>
          </p:nvPr>
        </p:nvGraphicFramePr>
        <p:xfrm>
          <a:off x="5510212" y="4191000"/>
          <a:ext cx="1652588" cy="2843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30" name="Equation" r:id="rId13" imgW="1193800" imgH="203200" progId="Equation.3">
                  <p:embed/>
                </p:oleObj>
              </mc:Choice>
              <mc:Fallback>
                <p:oleObj name="Equation" r:id="rId13" imgW="11938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510212" y="4191000"/>
                        <a:ext cx="1652588" cy="2843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8" name="Elbow Connector 47"/>
          <p:cNvCxnSpPr>
            <a:endCxn id="67" idx="1"/>
          </p:cNvCxnSpPr>
          <p:nvPr/>
        </p:nvCxnSpPr>
        <p:spPr>
          <a:xfrm>
            <a:off x="4565467" y="4996155"/>
            <a:ext cx="1599468" cy="229379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6164935" y="5040868"/>
            <a:ext cx="347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</a:t>
            </a:r>
            <a:r>
              <a:rPr lang="en-US" baseline="-25000" dirty="0" smtClean="0"/>
              <a:t>i</a:t>
            </a:r>
            <a:endParaRPr lang="en-US" baseline="-25000" dirty="0"/>
          </a:p>
        </p:txBody>
      </p:sp>
      <p:sp>
        <p:nvSpPr>
          <p:cNvPr id="3" name="TextBox 2"/>
          <p:cNvSpPr txBox="1"/>
          <p:nvPr/>
        </p:nvSpPr>
        <p:spPr>
          <a:xfrm>
            <a:off x="4786421" y="5696466"/>
            <a:ext cx="32956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L:={observe, not-observe,…}</a:t>
            </a:r>
          </a:p>
          <a:p>
            <a:r>
              <a:rPr lang="en-US" dirty="0" smtClean="0"/>
              <a:t>G(…):= … - 0.1 * observations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3207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Gain with costly observation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8" name="Picture 7" descr="fig_penalty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209800"/>
            <a:ext cx="8046720" cy="33528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200400" y="2819400"/>
            <a:ext cx="17526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953000" y="2514600"/>
            <a:ext cx="17526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828800" y="5257800"/>
            <a:ext cx="55626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28600" y="2514600"/>
            <a:ext cx="647700" cy="24214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7884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Gain vs. Loss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36</a:t>
            </a:fld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003085" y="3091935"/>
            <a:ext cx="0" cy="5773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994618" y="4278869"/>
            <a:ext cx="0" cy="4333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endCxn id="12" idx="1"/>
          </p:cNvCxnSpPr>
          <p:nvPr/>
        </p:nvCxnSpPr>
        <p:spPr>
          <a:xfrm>
            <a:off x="1524000" y="3777734"/>
            <a:ext cx="2286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070818" y="4342924"/>
            <a:ext cx="39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</a:t>
            </a:r>
            <a:r>
              <a:rPr lang="en-US" baseline="-25000" dirty="0"/>
              <a:t>1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070818" y="3154865"/>
            <a:ext cx="321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</a:t>
            </a:r>
            <a:r>
              <a:rPr lang="en-US" baseline="-25000" dirty="0" smtClean="0"/>
              <a:t>1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752600" y="3593068"/>
            <a:ext cx="39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</a:t>
            </a:r>
            <a:r>
              <a:rPr lang="en-US" baseline="-25000" dirty="0" smtClean="0"/>
              <a:t>1</a:t>
            </a:r>
            <a:endParaRPr lang="en-US" dirty="0"/>
          </a:p>
        </p:txBody>
      </p:sp>
      <p:pic>
        <p:nvPicPr>
          <p:cNvPr id="18" name="Picture 17" descr="imgr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502" y="1845733"/>
            <a:ext cx="1065299" cy="1185333"/>
          </a:xfrm>
          <a:prstGeom prst="rect">
            <a:avLst/>
          </a:prstGeom>
        </p:spPr>
      </p:pic>
      <p:pic>
        <p:nvPicPr>
          <p:cNvPr id="19" name="Picture 18" descr="top_secret_file_0515-0911-0222-3450_SMU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334000"/>
            <a:ext cx="914400" cy="914400"/>
          </a:xfrm>
          <a:prstGeom prst="rect">
            <a:avLst/>
          </a:prstGeom>
        </p:spPr>
      </p:pic>
      <p:cxnSp>
        <p:nvCxnSpPr>
          <p:cNvPr id="28" name="Elbow Connector 27"/>
          <p:cNvCxnSpPr>
            <a:stCxn id="12" idx="0"/>
            <a:endCxn id="18" idx="2"/>
          </p:cNvCxnSpPr>
          <p:nvPr/>
        </p:nvCxnSpPr>
        <p:spPr>
          <a:xfrm rot="5400000" flipH="1" flipV="1">
            <a:off x="1724032" y="3258949"/>
            <a:ext cx="562002" cy="106237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Cloud Callout 5"/>
          <p:cNvSpPr/>
          <p:nvPr/>
        </p:nvSpPr>
        <p:spPr>
          <a:xfrm>
            <a:off x="2387377" y="1447800"/>
            <a:ext cx="1193800" cy="609600"/>
          </a:xfrm>
          <a:prstGeom prst="cloudCallout">
            <a:avLst>
              <a:gd name="adj1" fmla="val -68385"/>
              <a:gd name="adj2" fmla="val 3869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imgres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18" y="3669269"/>
            <a:ext cx="978115" cy="6096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30" name="TextBox 29"/>
          <p:cNvSpPr txBox="1"/>
          <p:nvPr/>
        </p:nvSpPr>
        <p:spPr>
          <a:xfrm>
            <a:off x="6163956" y="2819400"/>
            <a:ext cx="347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e</a:t>
            </a:r>
            <a:r>
              <a:rPr lang="en-US" baseline="-25000" dirty="0" err="1" smtClean="0"/>
              <a:t>i</a:t>
            </a:r>
            <a:endParaRPr lang="en-US" dirty="0"/>
          </a:p>
        </p:txBody>
      </p:sp>
      <p:cxnSp>
        <p:nvCxnSpPr>
          <p:cNvPr id="49" name="Elbow Connector 48"/>
          <p:cNvCxnSpPr>
            <a:stCxn id="18" idx="3"/>
            <a:endCxn id="30" idx="0"/>
          </p:cNvCxnSpPr>
          <p:nvPr/>
        </p:nvCxnSpPr>
        <p:spPr>
          <a:xfrm>
            <a:off x="2590801" y="2438400"/>
            <a:ext cx="3746772" cy="381000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30" idx="2"/>
            <a:endCxn id="72" idx="0"/>
          </p:cNvCxnSpPr>
          <p:nvPr/>
        </p:nvCxnSpPr>
        <p:spPr>
          <a:xfrm flipH="1">
            <a:off x="6324600" y="3188732"/>
            <a:ext cx="12973" cy="40273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7162800" y="4085735"/>
            <a:ext cx="381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6164935" y="50408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</a:t>
            </a:r>
            <a:endParaRPr lang="en-US" dirty="0"/>
          </a:p>
        </p:txBody>
      </p:sp>
      <p:cxnSp>
        <p:nvCxnSpPr>
          <p:cNvPr id="57" name="Straight Arrow Connector 56"/>
          <p:cNvCxnSpPr>
            <a:stCxn id="55" idx="0"/>
          </p:cNvCxnSpPr>
          <p:nvPr/>
        </p:nvCxnSpPr>
        <p:spPr>
          <a:xfrm flipV="1">
            <a:off x="6321457" y="4583668"/>
            <a:ext cx="3143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7611756" y="3886200"/>
            <a:ext cx="347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</a:t>
            </a:r>
            <a:r>
              <a:rPr lang="en-US" baseline="-25000" dirty="0" err="1" smtClean="0"/>
              <a:t>i</a:t>
            </a:r>
            <a:endParaRPr lang="en-US" dirty="0"/>
          </a:p>
        </p:txBody>
      </p:sp>
      <p:sp>
        <p:nvSpPr>
          <p:cNvPr id="29" name="Cloud Callout 28"/>
          <p:cNvSpPr/>
          <p:nvPr/>
        </p:nvSpPr>
        <p:spPr>
          <a:xfrm>
            <a:off x="340170" y="1540933"/>
            <a:ext cx="1193800" cy="609600"/>
          </a:xfrm>
          <a:prstGeom prst="cloudCallout">
            <a:avLst>
              <a:gd name="adj1" fmla="val 74877"/>
              <a:gd name="adj2" fmla="val 23412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" name="Elbow Connector 46"/>
          <p:cNvCxnSpPr>
            <a:stCxn id="18" idx="1"/>
          </p:cNvCxnSpPr>
          <p:nvPr/>
        </p:nvCxnSpPr>
        <p:spPr>
          <a:xfrm rot="10800000" flipV="1">
            <a:off x="1003086" y="2438399"/>
            <a:ext cx="522417" cy="653535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Elbow Connector 50"/>
          <p:cNvCxnSpPr>
            <a:stCxn id="19" idx="0"/>
          </p:cNvCxnSpPr>
          <p:nvPr/>
        </p:nvCxnSpPr>
        <p:spPr>
          <a:xfrm rot="5400000" flipH="1" flipV="1">
            <a:off x="533571" y="4864485"/>
            <a:ext cx="621744" cy="317286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V="1">
            <a:off x="2853044" y="4286197"/>
            <a:ext cx="0" cy="4333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3382426" y="3785062"/>
            <a:ext cx="381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2929244" y="4350252"/>
            <a:ext cx="39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59" name="TextBox 58"/>
          <p:cNvSpPr txBox="1"/>
          <p:nvPr/>
        </p:nvSpPr>
        <p:spPr>
          <a:xfrm>
            <a:off x="2929244" y="3162193"/>
            <a:ext cx="321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</a:t>
            </a:r>
            <a:r>
              <a:rPr lang="en-US" baseline="-25000" dirty="0" smtClean="0"/>
              <a:t>2</a:t>
            </a:r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3763426" y="3600396"/>
            <a:ext cx="39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</a:t>
            </a:r>
            <a:r>
              <a:rPr lang="en-US" baseline="-25000" dirty="0" smtClean="0"/>
              <a:t>2</a:t>
            </a:r>
            <a:endParaRPr lang="en-US" dirty="0"/>
          </a:p>
        </p:txBody>
      </p:sp>
      <p:pic>
        <p:nvPicPr>
          <p:cNvPr id="62" name="Picture 61" descr="imgres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444" y="3676597"/>
            <a:ext cx="978115" cy="6096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cxnSp>
        <p:nvCxnSpPr>
          <p:cNvPr id="63" name="Elbow Connector 62"/>
          <p:cNvCxnSpPr>
            <a:endCxn id="17" idx="1"/>
          </p:cNvCxnSpPr>
          <p:nvPr/>
        </p:nvCxnSpPr>
        <p:spPr>
          <a:xfrm>
            <a:off x="1003086" y="5019232"/>
            <a:ext cx="286684" cy="169277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Elbow Connector 63"/>
          <p:cNvCxnSpPr/>
          <p:nvPr/>
        </p:nvCxnSpPr>
        <p:spPr>
          <a:xfrm rot="10800000">
            <a:off x="2514600" y="2785533"/>
            <a:ext cx="1374970" cy="891064"/>
          </a:xfrm>
          <a:prstGeom prst="bentConnector3">
            <a:avLst>
              <a:gd name="adj1" fmla="val -493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52" name="Object 5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9737039"/>
              </p:ext>
            </p:extLst>
          </p:nvPr>
        </p:nvGraphicFramePr>
        <p:xfrm>
          <a:off x="476250" y="1738313"/>
          <a:ext cx="7239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83" name="Equation" r:id="rId7" imgW="723900" imgH="215900" progId="Equation.3">
                  <p:embed/>
                </p:oleObj>
              </mc:Choice>
              <mc:Fallback>
                <p:oleObj name="Equation" r:id="rId7" imgW="7239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76250" y="1738313"/>
                        <a:ext cx="7239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" name="Object 6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8354098"/>
              </p:ext>
            </p:extLst>
          </p:nvPr>
        </p:nvGraphicFramePr>
        <p:xfrm>
          <a:off x="2616200" y="1625600"/>
          <a:ext cx="7112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84" name="Equation" r:id="rId9" imgW="711200" imgH="203200" progId="Equation.3">
                  <p:embed/>
                </p:oleObj>
              </mc:Choice>
              <mc:Fallback>
                <p:oleObj name="Equation" r:id="rId9" imgW="7112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616200" y="1625600"/>
                        <a:ext cx="711200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" name="Cloud Callout 65"/>
          <p:cNvSpPr/>
          <p:nvPr/>
        </p:nvSpPr>
        <p:spPr>
          <a:xfrm>
            <a:off x="5568035" y="1395942"/>
            <a:ext cx="1193800" cy="609600"/>
          </a:xfrm>
          <a:prstGeom prst="cloudCallout">
            <a:avLst>
              <a:gd name="adj1" fmla="val -68385"/>
              <a:gd name="adj2" fmla="val 3869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8" name="Object 6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2721747"/>
              </p:ext>
            </p:extLst>
          </p:nvPr>
        </p:nvGraphicFramePr>
        <p:xfrm>
          <a:off x="5791200" y="1573213"/>
          <a:ext cx="7239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85" name="Equation" r:id="rId11" imgW="723900" imgH="203200" progId="Equation.3">
                  <p:embed/>
                </p:oleObj>
              </mc:Choice>
              <mc:Fallback>
                <p:oleObj name="Equation" r:id="rId11" imgW="7239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791200" y="1573213"/>
                        <a:ext cx="723900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" name="TextBox 70"/>
          <p:cNvSpPr txBox="1"/>
          <p:nvPr/>
        </p:nvSpPr>
        <p:spPr>
          <a:xfrm>
            <a:off x="4451786" y="3466124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…</a:t>
            </a:r>
            <a:endParaRPr lang="en-US" sz="4000" dirty="0"/>
          </a:p>
        </p:txBody>
      </p:sp>
      <p:sp>
        <p:nvSpPr>
          <p:cNvPr id="72" name="Rectangle 71"/>
          <p:cNvSpPr/>
          <p:nvPr/>
        </p:nvSpPr>
        <p:spPr>
          <a:xfrm>
            <a:off x="5486400" y="3591467"/>
            <a:ext cx="1676400" cy="9922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Gain Model</a:t>
            </a:r>
          </a:p>
          <a:p>
            <a:pPr algn="ctr"/>
            <a:endParaRPr lang="en-US" dirty="0" smtClean="0"/>
          </a:p>
        </p:txBody>
      </p:sp>
      <p:cxnSp>
        <p:nvCxnSpPr>
          <p:cNvPr id="43" name="Straight Arrow Connector 42"/>
          <p:cNvCxnSpPr/>
          <p:nvPr/>
        </p:nvCxnSpPr>
        <p:spPr>
          <a:xfrm>
            <a:off x="2865529" y="3091934"/>
            <a:ext cx="0" cy="5773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289770" y="5019232"/>
            <a:ext cx="1264321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Δ:Pr</a:t>
            </a:r>
            <a:r>
              <a:rPr lang="en-US" sz="1600" dirty="0" smtClean="0"/>
              <a:t>[H</a:t>
            </a:r>
            <a:r>
              <a:rPr lang="en-US" sz="1600" baseline="-25000" dirty="0" smtClean="0"/>
              <a:t>i+1</a:t>
            </a:r>
            <a:r>
              <a:rPr lang="en-US" sz="1600" dirty="0" smtClean="0"/>
              <a:t>|H</a:t>
            </a:r>
            <a:r>
              <a:rPr lang="en-US" sz="1600" baseline="-25000" dirty="0" smtClean="0"/>
              <a:t>i</a:t>
            </a:r>
            <a:r>
              <a:rPr lang="en-US" sz="1600" dirty="0" smtClean="0"/>
              <a:t>]</a:t>
            </a:r>
            <a:endParaRPr lang="en-US" sz="1600" dirty="0"/>
          </a:p>
        </p:txBody>
      </p:sp>
      <p:cxnSp>
        <p:nvCxnSpPr>
          <p:cNvPr id="69" name="Elbow Connector 68"/>
          <p:cNvCxnSpPr>
            <a:stCxn id="17" idx="3"/>
          </p:cNvCxnSpPr>
          <p:nvPr/>
        </p:nvCxnSpPr>
        <p:spPr>
          <a:xfrm flipV="1">
            <a:off x="2554091" y="4744417"/>
            <a:ext cx="311438" cy="444092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3814003" y="4792028"/>
            <a:ext cx="35137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/>
              <a:t>Δ</a:t>
            </a:r>
            <a:endParaRPr lang="en-US" dirty="0"/>
          </a:p>
        </p:txBody>
      </p:sp>
      <p:cxnSp>
        <p:nvCxnSpPr>
          <p:cNvPr id="73" name="Elbow Connector 72"/>
          <p:cNvCxnSpPr>
            <a:stCxn id="17" idx="3"/>
            <a:endCxn id="70" idx="1"/>
          </p:cNvCxnSpPr>
          <p:nvPr/>
        </p:nvCxnSpPr>
        <p:spPr>
          <a:xfrm flipV="1">
            <a:off x="2554091" y="4976694"/>
            <a:ext cx="1259912" cy="211815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Elbow Connector 74"/>
          <p:cNvCxnSpPr/>
          <p:nvPr/>
        </p:nvCxnSpPr>
        <p:spPr>
          <a:xfrm flipV="1">
            <a:off x="4165381" y="4744417"/>
            <a:ext cx="400086" cy="251738"/>
          </a:xfrm>
          <a:prstGeom prst="bentConnector3">
            <a:avLst>
              <a:gd name="adj1" fmla="val 9444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6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8981686"/>
              </p:ext>
            </p:extLst>
          </p:nvPr>
        </p:nvGraphicFramePr>
        <p:xfrm>
          <a:off x="5562600" y="4216857"/>
          <a:ext cx="1600200" cy="2420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86" name="Equation" r:id="rId13" imgW="1524000" imgH="228600" progId="Equation.3">
                  <p:embed/>
                </p:oleObj>
              </mc:Choice>
              <mc:Fallback>
                <p:oleObj name="Equation" r:id="rId13" imgW="15240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562600" y="4216857"/>
                        <a:ext cx="1600200" cy="2420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8" name="Elbow Connector 47"/>
          <p:cNvCxnSpPr>
            <a:endCxn id="67" idx="1"/>
          </p:cNvCxnSpPr>
          <p:nvPr/>
        </p:nvCxnSpPr>
        <p:spPr>
          <a:xfrm>
            <a:off x="4565467" y="4996155"/>
            <a:ext cx="1599468" cy="229379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6164935" y="5040868"/>
            <a:ext cx="347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</a:t>
            </a:r>
            <a:r>
              <a:rPr lang="en-US" baseline="-25000" dirty="0" smtClean="0"/>
              <a:t>i</a:t>
            </a:r>
            <a:endParaRPr lang="en-US" baseline="-25000" dirty="0"/>
          </a:p>
        </p:txBody>
      </p:sp>
      <p:sp>
        <p:nvSpPr>
          <p:cNvPr id="3" name="TextBox 2"/>
          <p:cNvSpPr txBox="1"/>
          <p:nvPr/>
        </p:nvSpPr>
        <p:spPr>
          <a:xfrm>
            <a:off x="4786421" y="5696466"/>
            <a:ext cx="36870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L:={observe, not-observe,…}</a:t>
            </a:r>
          </a:p>
          <a:p>
            <a:r>
              <a:rPr lang="en-US" dirty="0" smtClean="0"/>
              <a:t>G(…):= g = … - 0.1 * observations</a:t>
            </a:r>
          </a:p>
          <a:p>
            <a:r>
              <a:rPr lang="en-US" dirty="0"/>
              <a:t> </a:t>
            </a:r>
            <a:r>
              <a:rPr lang="en-US" dirty="0" smtClean="0"/>
              <a:t>            s = …</a:t>
            </a:r>
            <a:endParaRPr lang="en-US" dirty="0"/>
          </a:p>
        </p:txBody>
      </p:sp>
      <p:cxnSp>
        <p:nvCxnSpPr>
          <p:cNvPr id="74" name="Straight Arrow Connector 73"/>
          <p:cNvCxnSpPr/>
          <p:nvPr/>
        </p:nvCxnSpPr>
        <p:spPr>
          <a:xfrm>
            <a:off x="7162800" y="3728997"/>
            <a:ext cx="381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7611756" y="3529462"/>
            <a:ext cx="347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g</a:t>
            </a:r>
            <a:r>
              <a:rPr lang="en-US" baseline="-25000" dirty="0" err="1" smtClean="0"/>
              <a:t>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94838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Gain vs. Loss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8" name="Picture 7" descr="fig_penalty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209800"/>
            <a:ext cx="8046720" cy="33528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828800" y="5257800"/>
            <a:ext cx="55626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28600" y="2514600"/>
            <a:ext cx="647700" cy="24214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0503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BFBFBF"/>
                </a:solidFill>
              </a:rPr>
              <a:t>Basics</a:t>
            </a:r>
          </a:p>
          <a:p>
            <a:r>
              <a:rPr lang="en-US" dirty="0" smtClean="0">
                <a:solidFill>
                  <a:srgbClr val="BFBFBF"/>
                </a:solidFill>
              </a:rPr>
              <a:t>Channels as programs</a:t>
            </a:r>
            <a:endParaRPr lang="en-US" dirty="0">
              <a:solidFill>
                <a:srgbClr val="BFBFBF"/>
              </a:solidFill>
            </a:endParaRPr>
          </a:p>
          <a:p>
            <a:pPr lvl="1"/>
            <a:r>
              <a:rPr lang="en-US" dirty="0" smtClean="0">
                <a:solidFill>
                  <a:srgbClr val="BFBFBF"/>
                </a:solidFill>
              </a:rPr>
              <a:t>Programs as channels</a:t>
            </a:r>
          </a:p>
          <a:p>
            <a:r>
              <a:rPr lang="en-US" dirty="0" smtClean="0"/>
              <a:t>Models for …</a:t>
            </a:r>
          </a:p>
          <a:p>
            <a:pPr lvl="1"/>
            <a:r>
              <a:rPr lang="en-US" dirty="0" smtClean="0"/>
              <a:t>Adaptive adversaries</a:t>
            </a:r>
          </a:p>
          <a:p>
            <a:pPr lvl="1"/>
            <a:r>
              <a:rPr lang="en-US" dirty="0"/>
              <a:t>Time-varying </a:t>
            </a:r>
            <a:r>
              <a:rPr lang="en-US" dirty="0" smtClean="0"/>
              <a:t>secrets</a:t>
            </a:r>
          </a:p>
          <a:p>
            <a:pPr lvl="1"/>
            <a:r>
              <a:rPr lang="en-US" dirty="0" smtClean="0"/>
              <a:t>Non-zero-sum games</a:t>
            </a:r>
          </a:p>
          <a:p>
            <a:pPr lvl="1"/>
            <a:r>
              <a:rPr lang="en-US" b="1" dirty="0" smtClean="0"/>
              <a:t>Active defenders, equilibrium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989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Passive defender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39</a:t>
            </a:fld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003085" y="3091935"/>
            <a:ext cx="0" cy="5773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994618" y="4278870"/>
            <a:ext cx="8468" cy="74036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endCxn id="12" idx="1"/>
          </p:cNvCxnSpPr>
          <p:nvPr/>
        </p:nvCxnSpPr>
        <p:spPr>
          <a:xfrm>
            <a:off x="1524000" y="3777734"/>
            <a:ext cx="2286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070818" y="4342924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070818" y="3154865"/>
            <a:ext cx="321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</a:t>
            </a:r>
            <a:r>
              <a:rPr lang="en-US" baseline="-25000" dirty="0" smtClean="0"/>
              <a:t>1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752600" y="3593068"/>
            <a:ext cx="39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</a:t>
            </a:r>
            <a:r>
              <a:rPr lang="en-US" baseline="-25000" dirty="0" smtClean="0"/>
              <a:t>1</a:t>
            </a:r>
            <a:endParaRPr lang="en-US" dirty="0"/>
          </a:p>
        </p:txBody>
      </p:sp>
      <p:pic>
        <p:nvPicPr>
          <p:cNvPr id="18" name="Picture 17" descr="imgr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502" y="1845733"/>
            <a:ext cx="1065299" cy="1185333"/>
          </a:xfrm>
          <a:prstGeom prst="rect">
            <a:avLst/>
          </a:prstGeom>
        </p:spPr>
      </p:pic>
      <p:pic>
        <p:nvPicPr>
          <p:cNvPr id="19" name="Picture 18" descr="top_secret_file_0515-0911-0222-3450_SMU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334000"/>
            <a:ext cx="914400" cy="914400"/>
          </a:xfrm>
          <a:prstGeom prst="rect">
            <a:avLst/>
          </a:prstGeom>
        </p:spPr>
      </p:pic>
      <p:cxnSp>
        <p:nvCxnSpPr>
          <p:cNvPr id="28" name="Elbow Connector 27"/>
          <p:cNvCxnSpPr>
            <a:stCxn id="12" idx="0"/>
            <a:endCxn id="18" idx="2"/>
          </p:cNvCxnSpPr>
          <p:nvPr/>
        </p:nvCxnSpPr>
        <p:spPr>
          <a:xfrm rot="5400000" flipH="1" flipV="1">
            <a:off x="1724032" y="3258949"/>
            <a:ext cx="562002" cy="106237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Cloud Callout 5"/>
          <p:cNvSpPr/>
          <p:nvPr/>
        </p:nvSpPr>
        <p:spPr>
          <a:xfrm>
            <a:off x="2387377" y="1447800"/>
            <a:ext cx="1193800" cy="609600"/>
          </a:xfrm>
          <a:prstGeom prst="cloudCallout">
            <a:avLst>
              <a:gd name="adj1" fmla="val -68385"/>
              <a:gd name="adj2" fmla="val 3869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imgres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18" y="3669269"/>
            <a:ext cx="978115" cy="6096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30" name="TextBox 29"/>
          <p:cNvSpPr txBox="1"/>
          <p:nvPr/>
        </p:nvSpPr>
        <p:spPr>
          <a:xfrm>
            <a:off x="6163956" y="28194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</a:t>
            </a:r>
            <a:endParaRPr lang="en-US" dirty="0"/>
          </a:p>
        </p:txBody>
      </p:sp>
      <p:cxnSp>
        <p:nvCxnSpPr>
          <p:cNvPr id="49" name="Elbow Connector 48"/>
          <p:cNvCxnSpPr>
            <a:stCxn id="18" idx="3"/>
            <a:endCxn id="30" idx="0"/>
          </p:cNvCxnSpPr>
          <p:nvPr/>
        </p:nvCxnSpPr>
        <p:spPr>
          <a:xfrm>
            <a:off x="2590801" y="2438400"/>
            <a:ext cx="3729677" cy="381000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30" idx="2"/>
            <a:endCxn id="72" idx="0"/>
          </p:cNvCxnSpPr>
          <p:nvPr/>
        </p:nvCxnSpPr>
        <p:spPr>
          <a:xfrm>
            <a:off x="6320478" y="3188732"/>
            <a:ext cx="4122" cy="40273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7162800" y="4326003"/>
            <a:ext cx="381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V="1">
            <a:off x="6321457" y="4583668"/>
            <a:ext cx="3143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7611756" y="412646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29" name="Cloud Callout 28"/>
          <p:cNvSpPr/>
          <p:nvPr/>
        </p:nvSpPr>
        <p:spPr>
          <a:xfrm>
            <a:off x="340170" y="1540933"/>
            <a:ext cx="1193800" cy="609600"/>
          </a:xfrm>
          <a:prstGeom prst="cloudCallout">
            <a:avLst>
              <a:gd name="adj1" fmla="val 74877"/>
              <a:gd name="adj2" fmla="val 23412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" name="Elbow Connector 46"/>
          <p:cNvCxnSpPr>
            <a:stCxn id="18" idx="1"/>
          </p:cNvCxnSpPr>
          <p:nvPr/>
        </p:nvCxnSpPr>
        <p:spPr>
          <a:xfrm rot="10800000" flipV="1">
            <a:off x="1003086" y="2438399"/>
            <a:ext cx="522417" cy="653535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Elbow Connector 50"/>
          <p:cNvCxnSpPr>
            <a:stCxn id="19" idx="0"/>
          </p:cNvCxnSpPr>
          <p:nvPr/>
        </p:nvCxnSpPr>
        <p:spPr>
          <a:xfrm rot="5400000" flipH="1" flipV="1">
            <a:off x="687058" y="5017974"/>
            <a:ext cx="314768" cy="317285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V="1">
            <a:off x="2853044" y="4286198"/>
            <a:ext cx="0" cy="7330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3382426" y="3785062"/>
            <a:ext cx="381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2929244" y="4350252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</a:t>
            </a:r>
            <a:endParaRPr lang="en-US" baseline="-25000" dirty="0"/>
          </a:p>
        </p:txBody>
      </p:sp>
      <p:sp>
        <p:nvSpPr>
          <p:cNvPr id="59" name="TextBox 58"/>
          <p:cNvSpPr txBox="1"/>
          <p:nvPr/>
        </p:nvSpPr>
        <p:spPr>
          <a:xfrm>
            <a:off x="2929244" y="3162193"/>
            <a:ext cx="321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</a:t>
            </a:r>
            <a:r>
              <a:rPr lang="en-US" baseline="-25000" dirty="0" smtClean="0"/>
              <a:t>2</a:t>
            </a:r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3763426" y="3600396"/>
            <a:ext cx="39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</a:t>
            </a:r>
            <a:r>
              <a:rPr lang="en-US" baseline="-25000" dirty="0" smtClean="0"/>
              <a:t>2</a:t>
            </a:r>
            <a:endParaRPr lang="en-US" dirty="0"/>
          </a:p>
        </p:txBody>
      </p:sp>
      <p:pic>
        <p:nvPicPr>
          <p:cNvPr id="62" name="Picture 61" descr="imgres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444" y="3676597"/>
            <a:ext cx="978115" cy="6096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cxnSp>
        <p:nvCxnSpPr>
          <p:cNvPr id="63" name="Elbow Connector 62"/>
          <p:cNvCxnSpPr/>
          <p:nvPr/>
        </p:nvCxnSpPr>
        <p:spPr>
          <a:xfrm>
            <a:off x="1003086" y="5019232"/>
            <a:ext cx="5318371" cy="21636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Elbow Connector 63"/>
          <p:cNvCxnSpPr/>
          <p:nvPr/>
        </p:nvCxnSpPr>
        <p:spPr>
          <a:xfrm rot="10800000">
            <a:off x="2514600" y="2785533"/>
            <a:ext cx="1374970" cy="891064"/>
          </a:xfrm>
          <a:prstGeom prst="bentConnector3">
            <a:avLst>
              <a:gd name="adj1" fmla="val -493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52" name="Object 5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211325"/>
              </p:ext>
            </p:extLst>
          </p:nvPr>
        </p:nvGraphicFramePr>
        <p:xfrm>
          <a:off x="603250" y="1738313"/>
          <a:ext cx="4699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68" name="Equation" r:id="rId7" imgW="469900" imgH="215900" progId="Equation.3">
                  <p:embed/>
                </p:oleObj>
              </mc:Choice>
              <mc:Fallback>
                <p:oleObj name="Equation" r:id="rId7" imgW="4699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03250" y="1738313"/>
                        <a:ext cx="4699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" name="Object 6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1761287"/>
              </p:ext>
            </p:extLst>
          </p:nvPr>
        </p:nvGraphicFramePr>
        <p:xfrm>
          <a:off x="2743200" y="1625600"/>
          <a:ext cx="4572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69" name="Equation" r:id="rId9" imgW="457200" imgH="203200" progId="Equation.3">
                  <p:embed/>
                </p:oleObj>
              </mc:Choice>
              <mc:Fallback>
                <p:oleObj name="Equation" r:id="rId9" imgW="4572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743200" y="1625600"/>
                        <a:ext cx="457200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" name="Cloud Callout 65"/>
          <p:cNvSpPr/>
          <p:nvPr/>
        </p:nvSpPr>
        <p:spPr>
          <a:xfrm>
            <a:off x="5568035" y="1395942"/>
            <a:ext cx="1193800" cy="609600"/>
          </a:xfrm>
          <a:prstGeom prst="cloudCallout">
            <a:avLst>
              <a:gd name="adj1" fmla="val -68385"/>
              <a:gd name="adj2" fmla="val 3869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8" name="Object 6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5455694"/>
              </p:ext>
            </p:extLst>
          </p:nvPr>
        </p:nvGraphicFramePr>
        <p:xfrm>
          <a:off x="5918200" y="1573213"/>
          <a:ext cx="4699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70" name="Equation" r:id="rId11" imgW="469900" imgH="203200" progId="Equation.3">
                  <p:embed/>
                </p:oleObj>
              </mc:Choice>
              <mc:Fallback>
                <p:oleObj name="Equation" r:id="rId11" imgW="4699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918200" y="1573213"/>
                        <a:ext cx="469900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" name="TextBox 70"/>
          <p:cNvSpPr txBox="1"/>
          <p:nvPr/>
        </p:nvSpPr>
        <p:spPr>
          <a:xfrm>
            <a:off x="4451786" y="3466124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…</a:t>
            </a:r>
            <a:endParaRPr lang="en-US" sz="4000" dirty="0"/>
          </a:p>
        </p:txBody>
      </p:sp>
      <p:sp>
        <p:nvSpPr>
          <p:cNvPr id="72" name="Rectangle 71"/>
          <p:cNvSpPr/>
          <p:nvPr/>
        </p:nvSpPr>
        <p:spPr>
          <a:xfrm>
            <a:off x="5486400" y="3591467"/>
            <a:ext cx="1676400" cy="9922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Gain Model</a:t>
            </a:r>
          </a:p>
        </p:txBody>
      </p:sp>
      <p:cxnSp>
        <p:nvCxnSpPr>
          <p:cNvPr id="43" name="Straight Arrow Connector 42"/>
          <p:cNvCxnSpPr/>
          <p:nvPr/>
        </p:nvCxnSpPr>
        <p:spPr>
          <a:xfrm>
            <a:off x="2865529" y="3091934"/>
            <a:ext cx="0" cy="5773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>
            <a:off x="7162800" y="3728997"/>
            <a:ext cx="381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7611756" y="3529462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858000" y="3085069"/>
            <a:ext cx="16599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maximize gain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274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flow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505200" y="3581400"/>
            <a:ext cx="2286000" cy="1143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Channel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133600" y="3886200"/>
            <a:ext cx="13716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2133600" y="4419600"/>
            <a:ext cx="13716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791200" y="4103132"/>
            <a:ext cx="13716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281797" y="4236535"/>
            <a:ext cx="621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high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281797" y="3701534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low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188982" y="3886200"/>
            <a:ext cx="5568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o</a:t>
            </a:r>
            <a:r>
              <a:rPr lang="en-US" dirty="0" err="1" smtClean="0"/>
              <a:t>bs</a:t>
            </a:r>
            <a:endParaRPr lang="en-US" dirty="0"/>
          </a:p>
        </p:txBody>
      </p:sp>
      <p:pic>
        <p:nvPicPr>
          <p:cNvPr id="18" name="Picture 17" descr="imgr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1600200"/>
            <a:ext cx="1065299" cy="1185333"/>
          </a:xfrm>
          <a:prstGeom prst="rect">
            <a:avLst/>
          </a:prstGeom>
        </p:spPr>
      </p:pic>
      <p:pic>
        <p:nvPicPr>
          <p:cNvPr id="19" name="Picture 18" descr="top_secret_file_0515-0911-0222-3450_SMU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5334000"/>
            <a:ext cx="914400" cy="914400"/>
          </a:xfrm>
          <a:prstGeom prst="rect">
            <a:avLst/>
          </a:prstGeom>
        </p:spPr>
      </p:pic>
      <p:cxnSp>
        <p:nvCxnSpPr>
          <p:cNvPr id="21" name="Straight Arrow Connector 20"/>
          <p:cNvCxnSpPr>
            <a:stCxn id="19" idx="0"/>
            <a:endCxn id="10" idx="2"/>
          </p:cNvCxnSpPr>
          <p:nvPr/>
        </p:nvCxnSpPr>
        <p:spPr>
          <a:xfrm flipH="1" flipV="1">
            <a:off x="1592339" y="4605867"/>
            <a:ext cx="7861" cy="72813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22"/>
          <p:cNvCxnSpPr>
            <a:stCxn id="18" idx="1"/>
            <a:endCxn id="11" idx="0"/>
          </p:cNvCxnSpPr>
          <p:nvPr/>
        </p:nvCxnSpPr>
        <p:spPr>
          <a:xfrm rot="10800000" flipV="1">
            <a:off x="1553668" y="2192866"/>
            <a:ext cx="2332533" cy="1508667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Elbow Connector 27"/>
          <p:cNvCxnSpPr>
            <a:stCxn id="12" idx="0"/>
            <a:endCxn id="18" idx="3"/>
          </p:cNvCxnSpPr>
          <p:nvPr/>
        </p:nvCxnSpPr>
        <p:spPr>
          <a:xfrm rot="16200000" flipV="1">
            <a:off x="5362784" y="1781583"/>
            <a:ext cx="1693333" cy="2515902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Cloud Callout 5"/>
          <p:cNvSpPr/>
          <p:nvPr/>
        </p:nvSpPr>
        <p:spPr>
          <a:xfrm>
            <a:off x="4749800" y="1371600"/>
            <a:ext cx="1193800" cy="609600"/>
          </a:xfrm>
          <a:prstGeom prst="cloudCallout">
            <a:avLst>
              <a:gd name="adj1" fmla="val -68385"/>
              <a:gd name="adj2" fmla="val 3869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 descr="top_secret_file_0515-0911-0222-3450_SMU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447800"/>
            <a:ext cx="457200" cy="457200"/>
          </a:xfrm>
          <a:prstGeom prst="rect">
            <a:avLst/>
          </a:prstGeom>
        </p:spPr>
      </p:pic>
      <p:cxnSp>
        <p:nvCxnSpPr>
          <p:cNvPr id="24" name="Straight Arrow Connector 23"/>
          <p:cNvCxnSpPr/>
          <p:nvPr/>
        </p:nvCxnSpPr>
        <p:spPr>
          <a:xfrm>
            <a:off x="3505200" y="3886200"/>
            <a:ext cx="1143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3505200" y="4419600"/>
            <a:ext cx="10668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4572000" y="4152900"/>
            <a:ext cx="1219200" cy="2667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4572000" y="3886200"/>
            <a:ext cx="1219200" cy="1846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80059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Active defender: simultaneous actions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40</a:t>
            </a:fld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003085" y="3091935"/>
            <a:ext cx="0" cy="5773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994618" y="4278870"/>
            <a:ext cx="8468" cy="74036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endCxn id="12" idx="1"/>
          </p:cNvCxnSpPr>
          <p:nvPr/>
        </p:nvCxnSpPr>
        <p:spPr>
          <a:xfrm>
            <a:off x="1524000" y="3777734"/>
            <a:ext cx="2286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070818" y="4342924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070818" y="3154865"/>
            <a:ext cx="321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</a:t>
            </a:r>
            <a:r>
              <a:rPr lang="en-US" baseline="-25000" dirty="0" smtClean="0"/>
              <a:t>1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752600" y="3593068"/>
            <a:ext cx="39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</a:t>
            </a:r>
            <a:r>
              <a:rPr lang="en-US" baseline="-25000" dirty="0" smtClean="0"/>
              <a:t>1</a:t>
            </a:r>
            <a:endParaRPr lang="en-US" dirty="0"/>
          </a:p>
        </p:txBody>
      </p:sp>
      <p:pic>
        <p:nvPicPr>
          <p:cNvPr id="18" name="Picture 17" descr="imgr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502" y="1845733"/>
            <a:ext cx="1065299" cy="1185333"/>
          </a:xfrm>
          <a:prstGeom prst="rect">
            <a:avLst/>
          </a:prstGeom>
        </p:spPr>
      </p:pic>
      <p:pic>
        <p:nvPicPr>
          <p:cNvPr id="19" name="Picture 18" descr="top_secret_file_0515-0911-0222-3450_SMU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334000"/>
            <a:ext cx="914400" cy="914400"/>
          </a:xfrm>
          <a:prstGeom prst="rect">
            <a:avLst/>
          </a:prstGeom>
        </p:spPr>
      </p:pic>
      <p:cxnSp>
        <p:nvCxnSpPr>
          <p:cNvPr id="28" name="Elbow Connector 27"/>
          <p:cNvCxnSpPr>
            <a:stCxn id="12" idx="0"/>
            <a:endCxn id="18" idx="2"/>
          </p:cNvCxnSpPr>
          <p:nvPr/>
        </p:nvCxnSpPr>
        <p:spPr>
          <a:xfrm rot="5400000" flipH="1" flipV="1">
            <a:off x="1724032" y="3258949"/>
            <a:ext cx="562002" cy="106237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Cloud Callout 5"/>
          <p:cNvSpPr/>
          <p:nvPr/>
        </p:nvSpPr>
        <p:spPr>
          <a:xfrm>
            <a:off x="2387377" y="1447800"/>
            <a:ext cx="1193800" cy="609600"/>
          </a:xfrm>
          <a:prstGeom prst="cloudCallout">
            <a:avLst>
              <a:gd name="adj1" fmla="val -68385"/>
              <a:gd name="adj2" fmla="val 3869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imgres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18" y="3669269"/>
            <a:ext cx="978115" cy="6096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30" name="TextBox 29"/>
          <p:cNvSpPr txBox="1"/>
          <p:nvPr/>
        </p:nvSpPr>
        <p:spPr>
          <a:xfrm>
            <a:off x="6163956" y="28194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</a:t>
            </a:r>
            <a:endParaRPr lang="en-US" dirty="0"/>
          </a:p>
        </p:txBody>
      </p:sp>
      <p:cxnSp>
        <p:nvCxnSpPr>
          <p:cNvPr id="49" name="Elbow Connector 48"/>
          <p:cNvCxnSpPr>
            <a:stCxn id="18" idx="3"/>
            <a:endCxn id="30" idx="0"/>
          </p:cNvCxnSpPr>
          <p:nvPr/>
        </p:nvCxnSpPr>
        <p:spPr>
          <a:xfrm>
            <a:off x="2590801" y="2438400"/>
            <a:ext cx="3729677" cy="381000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30" idx="2"/>
            <a:endCxn id="72" idx="0"/>
          </p:cNvCxnSpPr>
          <p:nvPr/>
        </p:nvCxnSpPr>
        <p:spPr>
          <a:xfrm>
            <a:off x="6320478" y="3188732"/>
            <a:ext cx="4122" cy="40273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7162800" y="4326003"/>
            <a:ext cx="381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V="1">
            <a:off x="6321457" y="4583668"/>
            <a:ext cx="3143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7611756" y="412646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29" name="Cloud Callout 28"/>
          <p:cNvSpPr/>
          <p:nvPr/>
        </p:nvSpPr>
        <p:spPr>
          <a:xfrm>
            <a:off x="340170" y="1540933"/>
            <a:ext cx="1193800" cy="609600"/>
          </a:xfrm>
          <a:prstGeom prst="cloudCallout">
            <a:avLst>
              <a:gd name="adj1" fmla="val 74877"/>
              <a:gd name="adj2" fmla="val 23412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" name="Elbow Connector 46"/>
          <p:cNvCxnSpPr>
            <a:stCxn id="18" idx="1"/>
          </p:cNvCxnSpPr>
          <p:nvPr/>
        </p:nvCxnSpPr>
        <p:spPr>
          <a:xfrm rot="10800000" flipV="1">
            <a:off x="1003086" y="2438399"/>
            <a:ext cx="522417" cy="653535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Elbow Connector 50"/>
          <p:cNvCxnSpPr>
            <a:stCxn id="19" idx="0"/>
          </p:cNvCxnSpPr>
          <p:nvPr/>
        </p:nvCxnSpPr>
        <p:spPr>
          <a:xfrm rot="5400000" flipH="1" flipV="1">
            <a:off x="687058" y="5017974"/>
            <a:ext cx="314768" cy="317285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V="1">
            <a:off x="2853044" y="4286198"/>
            <a:ext cx="0" cy="7330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3382426" y="3785062"/>
            <a:ext cx="381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2929244" y="4350252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</a:t>
            </a:r>
            <a:endParaRPr lang="en-US" baseline="-25000" dirty="0"/>
          </a:p>
        </p:txBody>
      </p:sp>
      <p:sp>
        <p:nvSpPr>
          <p:cNvPr id="59" name="TextBox 58"/>
          <p:cNvSpPr txBox="1"/>
          <p:nvPr/>
        </p:nvSpPr>
        <p:spPr>
          <a:xfrm>
            <a:off x="2929244" y="3162193"/>
            <a:ext cx="321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</a:t>
            </a:r>
            <a:r>
              <a:rPr lang="en-US" baseline="-25000" dirty="0" smtClean="0"/>
              <a:t>2</a:t>
            </a:r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3763426" y="3600396"/>
            <a:ext cx="39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</a:t>
            </a:r>
            <a:r>
              <a:rPr lang="en-US" baseline="-25000" dirty="0" smtClean="0"/>
              <a:t>2</a:t>
            </a:r>
            <a:endParaRPr lang="en-US" dirty="0"/>
          </a:p>
        </p:txBody>
      </p:sp>
      <p:pic>
        <p:nvPicPr>
          <p:cNvPr id="62" name="Picture 61" descr="imgres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444" y="3676597"/>
            <a:ext cx="978115" cy="6096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cxnSp>
        <p:nvCxnSpPr>
          <p:cNvPr id="63" name="Elbow Connector 62"/>
          <p:cNvCxnSpPr/>
          <p:nvPr/>
        </p:nvCxnSpPr>
        <p:spPr>
          <a:xfrm>
            <a:off x="1003086" y="5019232"/>
            <a:ext cx="5318371" cy="21636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Elbow Connector 63"/>
          <p:cNvCxnSpPr/>
          <p:nvPr/>
        </p:nvCxnSpPr>
        <p:spPr>
          <a:xfrm rot="10800000">
            <a:off x="2514600" y="2785533"/>
            <a:ext cx="1374970" cy="891064"/>
          </a:xfrm>
          <a:prstGeom prst="bentConnector3">
            <a:avLst>
              <a:gd name="adj1" fmla="val -493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52" name="Object 5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8255651"/>
              </p:ext>
            </p:extLst>
          </p:nvPr>
        </p:nvGraphicFramePr>
        <p:xfrm>
          <a:off x="603250" y="1738313"/>
          <a:ext cx="4699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40" name="Equation" r:id="rId7" imgW="469900" imgH="215900" progId="Equation.3">
                  <p:embed/>
                </p:oleObj>
              </mc:Choice>
              <mc:Fallback>
                <p:oleObj name="Equation" r:id="rId7" imgW="4699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03250" y="1738313"/>
                        <a:ext cx="4699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" name="Object 6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8402493"/>
              </p:ext>
            </p:extLst>
          </p:nvPr>
        </p:nvGraphicFramePr>
        <p:xfrm>
          <a:off x="2743200" y="1625600"/>
          <a:ext cx="4572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41" name="Equation" r:id="rId9" imgW="457200" imgH="203200" progId="Equation.3">
                  <p:embed/>
                </p:oleObj>
              </mc:Choice>
              <mc:Fallback>
                <p:oleObj name="Equation" r:id="rId9" imgW="4572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743200" y="1625600"/>
                        <a:ext cx="457200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" name="Cloud Callout 65"/>
          <p:cNvSpPr/>
          <p:nvPr/>
        </p:nvSpPr>
        <p:spPr>
          <a:xfrm>
            <a:off x="5568035" y="1395942"/>
            <a:ext cx="1193800" cy="609600"/>
          </a:xfrm>
          <a:prstGeom prst="cloudCallout">
            <a:avLst>
              <a:gd name="adj1" fmla="val -68385"/>
              <a:gd name="adj2" fmla="val 3869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8" name="Object 6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4882468"/>
              </p:ext>
            </p:extLst>
          </p:nvPr>
        </p:nvGraphicFramePr>
        <p:xfrm>
          <a:off x="5918200" y="1573213"/>
          <a:ext cx="4699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42" name="Equation" r:id="rId11" imgW="469900" imgH="203200" progId="Equation.3">
                  <p:embed/>
                </p:oleObj>
              </mc:Choice>
              <mc:Fallback>
                <p:oleObj name="Equation" r:id="rId11" imgW="4699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918200" y="1573213"/>
                        <a:ext cx="469900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" name="TextBox 70"/>
          <p:cNvSpPr txBox="1"/>
          <p:nvPr/>
        </p:nvSpPr>
        <p:spPr>
          <a:xfrm>
            <a:off x="4451786" y="3466124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…</a:t>
            </a:r>
            <a:endParaRPr lang="en-US" sz="4000" dirty="0"/>
          </a:p>
        </p:txBody>
      </p:sp>
      <p:sp>
        <p:nvSpPr>
          <p:cNvPr id="72" name="Rectangle 71"/>
          <p:cNvSpPr/>
          <p:nvPr/>
        </p:nvSpPr>
        <p:spPr>
          <a:xfrm>
            <a:off x="5486400" y="3591467"/>
            <a:ext cx="1676400" cy="9922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Gain Model</a:t>
            </a:r>
          </a:p>
        </p:txBody>
      </p:sp>
      <p:cxnSp>
        <p:nvCxnSpPr>
          <p:cNvPr id="43" name="Straight Arrow Connector 42"/>
          <p:cNvCxnSpPr/>
          <p:nvPr/>
        </p:nvCxnSpPr>
        <p:spPr>
          <a:xfrm>
            <a:off x="2865529" y="3091934"/>
            <a:ext cx="0" cy="5773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>
            <a:off x="7162800" y="3728997"/>
            <a:ext cx="381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7611756" y="3529462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858000" y="3085069"/>
            <a:ext cx="16599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maximize gain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6939589" y="4749786"/>
            <a:ext cx="1569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minimize loss</a:t>
            </a:r>
            <a:endParaRPr lang="en-US" dirty="0"/>
          </a:p>
        </p:txBody>
      </p:sp>
      <p:graphicFrame>
        <p:nvGraphicFramePr>
          <p:cNvPr id="45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6599738"/>
              </p:ext>
            </p:extLst>
          </p:nvPr>
        </p:nvGraphicFramePr>
        <p:xfrm>
          <a:off x="2674401" y="5861050"/>
          <a:ext cx="141605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43" name="Equation" r:id="rId13" imgW="901700" imgH="342900" progId="Equation.3">
                  <p:embed/>
                </p:oleObj>
              </mc:Choice>
              <mc:Fallback>
                <p:oleObj name="Equation" r:id="rId13" imgW="901700" imgH="342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674401" y="5861050"/>
                        <a:ext cx="1416050" cy="539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5749063"/>
              </p:ext>
            </p:extLst>
          </p:nvPr>
        </p:nvGraphicFramePr>
        <p:xfrm>
          <a:off x="4905407" y="5861050"/>
          <a:ext cx="141605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44" name="Equation" r:id="rId15" imgW="901700" imgH="342900" progId="Equation.3">
                  <p:embed/>
                </p:oleObj>
              </mc:Choice>
              <mc:Fallback>
                <p:oleObj name="Equation" r:id="rId15" imgW="901700" imgH="342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4905407" y="5861050"/>
                        <a:ext cx="1416050" cy="539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162055" y="5924552"/>
            <a:ext cx="569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???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5240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Active defender: (Nash) equilibrium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41</a:t>
            </a:fld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003085" y="3091935"/>
            <a:ext cx="0" cy="5773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994618" y="4278870"/>
            <a:ext cx="8468" cy="74036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endCxn id="12" idx="1"/>
          </p:cNvCxnSpPr>
          <p:nvPr/>
        </p:nvCxnSpPr>
        <p:spPr>
          <a:xfrm>
            <a:off x="1524000" y="3777734"/>
            <a:ext cx="2286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070818" y="4342924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070818" y="3154865"/>
            <a:ext cx="321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</a:t>
            </a:r>
            <a:r>
              <a:rPr lang="en-US" baseline="-25000" dirty="0" smtClean="0"/>
              <a:t>1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752600" y="3593068"/>
            <a:ext cx="39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</a:t>
            </a:r>
            <a:r>
              <a:rPr lang="en-US" baseline="-25000" dirty="0" smtClean="0"/>
              <a:t>1</a:t>
            </a:r>
            <a:endParaRPr lang="en-US" dirty="0"/>
          </a:p>
        </p:txBody>
      </p:sp>
      <p:pic>
        <p:nvPicPr>
          <p:cNvPr id="18" name="Picture 17" descr="imgr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502" y="1845733"/>
            <a:ext cx="1065299" cy="1185333"/>
          </a:xfrm>
          <a:prstGeom prst="rect">
            <a:avLst/>
          </a:prstGeom>
        </p:spPr>
      </p:pic>
      <p:pic>
        <p:nvPicPr>
          <p:cNvPr id="19" name="Picture 18" descr="top_secret_file_0515-0911-0222-3450_SMU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334000"/>
            <a:ext cx="914400" cy="914400"/>
          </a:xfrm>
          <a:prstGeom prst="rect">
            <a:avLst/>
          </a:prstGeom>
        </p:spPr>
      </p:pic>
      <p:cxnSp>
        <p:nvCxnSpPr>
          <p:cNvPr id="28" name="Elbow Connector 27"/>
          <p:cNvCxnSpPr>
            <a:stCxn id="12" idx="0"/>
            <a:endCxn id="18" idx="2"/>
          </p:cNvCxnSpPr>
          <p:nvPr/>
        </p:nvCxnSpPr>
        <p:spPr>
          <a:xfrm rot="5400000" flipH="1" flipV="1">
            <a:off x="1724032" y="3258949"/>
            <a:ext cx="562002" cy="106237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Cloud Callout 5"/>
          <p:cNvSpPr/>
          <p:nvPr/>
        </p:nvSpPr>
        <p:spPr>
          <a:xfrm>
            <a:off x="2387377" y="1447800"/>
            <a:ext cx="1193800" cy="609600"/>
          </a:xfrm>
          <a:prstGeom prst="cloudCallout">
            <a:avLst>
              <a:gd name="adj1" fmla="val -68385"/>
              <a:gd name="adj2" fmla="val 3869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imgres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18" y="3669269"/>
            <a:ext cx="978115" cy="6096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30" name="TextBox 29"/>
          <p:cNvSpPr txBox="1"/>
          <p:nvPr/>
        </p:nvSpPr>
        <p:spPr>
          <a:xfrm>
            <a:off x="6163956" y="28194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</a:t>
            </a:r>
            <a:endParaRPr lang="en-US" dirty="0"/>
          </a:p>
        </p:txBody>
      </p:sp>
      <p:cxnSp>
        <p:nvCxnSpPr>
          <p:cNvPr id="49" name="Elbow Connector 48"/>
          <p:cNvCxnSpPr>
            <a:stCxn id="18" idx="3"/>
            <a:endCxn id="30" idx="0"/>
          </p:cNvCxnSpPr>
          <p:nvPr/>
        </p:nvCxnSpPr>
        <p:spPr>
          <a:xfrm>
            <a:off x="2590801" y="2438400"/>
            <a:ext cx="3729677" cy="381000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30" idx="2"/>
            <a:endCxn id="72" idx="0"/>
          </p:cNvCxnSpPr>
          <p:nvPr/>
        </p:nvCxnSpPr>
        <p:spPr>
          <a:xfrm>
            <a:off x="6320478" y="3188732"/>
            <a:ext cx="4122" cy="40273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7162800" y="4326003"/>
            <a:ext cx="381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V="1">
            <a:off x="6321457" y="4583668"/>
            <a:ext cx="3143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7611756" y="412646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29" name="Cloud Callout 28"/>
          <p:cNvSpPr/>
          <p:nvPr/>
        </p:nvSpPr>
        <p:spPr>
          <a:xfrm>
            <a:off x="340170" y="1540933"/>
            <a:ext cx="1193800" cy="609600"/>
          </a:xfrm>
          <a:prstGeom prst="cloudCallout">
            <a:avLst>
              <a:gd name="adj1" fmla="val 74877"/>
              <a:gd name="adj2" fmla="val 23412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" name="Elbow Connector 46"/>
          <p:cNvCxnSpPr>
            <a:stCxn id="18" idx="1"/>
          </p:cNvCxnSpPr>
          <p:nvPr/>
        </p:nvCxnSpPr>
        <p:spPr>
          <a:xfrm rot="10800000" flipV="1">
            <a:off x="1003086" y="2438399"/>
            <a:ext cx="522417" cy="653535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Elbow Connector 50"/>
          <p:cNvCxnSpPr>
            <a:stCxn id="19" idx="0"/>
          </p:cNvCxnSpPr>
          <p:nvPr/>
        </p:nvCxnSpPr>
        <p:spPr>
          <a:xfrm rot="5400000" flipH="1" flipV="1">
            <a:off x="687058" y="5017974"/>
            <a:ext cx="314768" cy="317285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V="1">
            <a:off x="2853044" y="4286198"/>
            <a:ext cx="0" cy="7330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3382426" y="3785062"/>
            <a:ext cx="381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2929244" y="4350252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</a:t>
            </a:r>
            <a:endParaRPr lang="en-US" baseline="-25000" dirty="0"/>
          </a:p>
        </p:txBody>
      </p:sp>
      <p:sp>
        <p:nvSpPr>
          <p:cNvPr id="59" name="TextBox 58"/>
          <p:cNvSpPr txBox="1"/>
          <p:nvPr/>
        </p:nvSpPr>
        <p:spPr>
          <a:xfrm>
            <a:off x="2929244" y="3162193"/>
            <a:ext cx="321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</a:t>
            </a:r>
            <a:r>
              <a:rPr lang="en-US" baseline="-25000" dirty="0" smtClean="0"/>
              <a:t>2</a:t>
            </a:r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3763426" y="3600396"/>
            <a:ext cx="39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</a:t>
            </a:r>
            <a:r>
              <a:rPr lang="en-US" baseline="-25000" dirty="0" smtClean="0"/>
              <a:t>2</a:t>
            </a:r>
            <a:endParaRPr lang="en-US" dirty="0"/>
          </a:p>
        </p:txBody>
      </p:sp>
      <p:pic>
        <p:nvPicPr>
          <p:cNvPr id="62" name="Picture 61" descr="imgres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444" y="3676597"/>
            <a:ext cx="978115" cy="6096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cxnSp>
        <p:nvCxnSpPr>
          <p:cNvPr id="63" name="Elbow Connector 62"/>
          <p:cNvCxnSpPr/>
          <p:nvPr/>
        </p:nvCxnSpPr>
        <p:spPr>
          <a:xfrm>
            <a:off x="1003086" y="5019232"/>
            <a:ext cx="5318371" cy="21636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Elbow Connector 63"/>
          <p:cNvCxnSpPr/>
          <p:nvPr/>
        </p:nvCxnSpPr>
        <p:spPr>
          <a:xfrm rot="10800000">
            <a:off x="2514600" y="2785533"/>
            <a:ext cx="1374970" cy="891064"/>
          </a:xfrm>
          <a:prstGeom prst="bentConnector3">
            <a:avLst>
              <a:gd name="adj1" fmla="val -493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52" name="Object 5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7310113"/>
              </p:ext>
            </p:extLst>
          </p:nvPr>
        </p:nvGraphicFramePr>
        <p:xfrm>
          <a:off x="603250" y="1738313"/>
          <a:ext cx="4699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92" name="Equation" r:id="rId7" imgW="469900" imgH="215900" progId="Equation.3">
                  <p:embed/>
                </p:oleObj>
              </mc:Choice>
              <mc:Fallback>
                <p:oleObj name="Equation" r:id="rId7" imgW="4699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03250" y="1738313"/>
                        <a:ext cx="4699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" name="Object 6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7004301"/>
              </p:ext>
            </p:extLst>
          </p:nvPr>
        </p:nvGraphicFramePr>
        <p:xfrm>
          <a:off x="2743200" y="1625600"/>
          <a:ext cx="4572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93" name="Equation" r:id="rId9" imgW="457200" imgH="203200" progId="Equation.3">
                  <p:embed/>
                </p:oleObj>
              </mc:Choice>
              <mc:Fallback>
                <p:oleObj name="Equation" r:id="rId9" imgW="4572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743200" y="1625600"/>
                        <a:ext cx="457200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" name="Cloud Callout 65"/>
          <p:cNvSpPr/>
          <p:nvPr/>
        </p:nvSpPr>
        <p:spPr>
          <a:xfrm>
            <a:off x="5568035" y="1395942"/>
            <a:ext cx="1193800" cy="609600"/>
          </a:xfrm>
          <a:prstGeom prst="cloudCallout">
            <a:avLst>
              <a:gd name="adj1" fmla="val -68385"/>
              <a:gd name="adj2" fmla="val 3869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8" name="Object 6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3661712"/>
              </p:ext>
            </p:extLst>
          </p:nvPr>
        </p:nvGraphicFramePr>
        <p:xfrm>
          <a:off x="5918200" y="1573213"/>
          <a:ext cx="4699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94" name="Equation" r:id="rId11" imgW="469900" imgH="203200" progId="Equation.3">
                  <p:embed/>
                </p:oleObj>
              </mc:Choice>
              <mc:Fallback>
                <p:oleObj name="Equation" r:id="rId11" imgW="4699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918200" y="1573213"/>
                        <a:ext cx="469900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" name="TextBox 70"/>
          <p:cNvSpPr txBox="1"/>
          <p:nvPr/>
        </p:nvSpPr>
        <p:spPr>
          <a:xfrm>
            <a:off x="4451786" y="3466124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…</a:t>
            </a:r>
            <a:endParaRPr lang="en-US" sz="4000" dirty="0"/>
          </a:p>
        </p:txBody>
      </p:sp>
      <p:sp>
        <p:nvSpPr>
          <p:cNvPr id="72" name="Rectangle 71"/>
          <p:cNvSpPr/>
          <p:nvPr/>
        </p:nvSpPr>
        <p:spPr>
          <a:xfrm>
            <a:off x="5486400" y="3591467"/>
            <a:ext cx="1676400" cy="9922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Gain Model</a:t>
            </a:r>
          </a:p>
        </p:txBody>
      </p:sp>
      <p:cxnSp>
        <p:nvCxnSpPr>
          <p:cNvPr id="43" name="Straight Arrow Connector 42"/>
          <p:cNvCxnSpPr/>
          <p:nvPr/>
        </p:nvCxnSpPr>
        <p:spPr>
          <a:xfrm>
            <a:off x="2865529" y="3091934"/>
            <a:ext cx="0" cy="5773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>
            <a:off x="7162800" y="3728997"/>
            <a:ext cx="381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7611756" y="3529462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437868" y="5486400"/>
            <a:ext cx="18140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Low strategy </a:t>
            </a:r>
            <a:r>
              <a:rPr lang="en-US" dirty="0" err="1" smtClean="0"/>
              <a:t>γ</a:t>
            </a:r>
            <a:r>
              <a:rPr lang="en-US" dirty="0" smtClean="0"/>
              <a:t>*</a:t>
            </a:r>
          </a:p>
          <a:p>
            <a:r>
              <a:rPr lang="en-US" dirty="0" smtClean="0"/>
              <a:t>High strategy </a:t>
            </a:r>
            <a:r>
              <a:rPr lang="en-US" dirty="0" err="1" smtClean="0"/>
              <a:t>λ</a:t>
            </a:r>
            <a:r>
              <a:rPr lang="en-US" dirty="0" smtClean="0"/>
              <a:t>*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764061" y="5486400"/>
            <a:ext cx="27099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Gain (</a:t>
            </a:r>
            <a:r>
              <a:rPr lang="en-US" dirty="0" err="1" smtClean="0"/>
              <a:t>γ</a:t>
            </a:r>
            <a:r>
              <a:rPr lang="en-US" dirty="0" smtClean="0"/>
              <a:t>*,</a:t>
            </a:r>
            <a:r>
              <a:rPr lang="en-US" dirty="0" err="1" smtClean="0"/>
              <a:t>λ</a:t>
            </a:r>
            <a:r>
              <a:rPr lang="en-US" dirty="0" smtClean="0"/>
              <a:t>*) ≥ Gain </a:t>
            </a:r>
            <a:r>
              <a:rPr lang="en-US" dirty="0"/>
              <a:t>(</a:t>
            </a:r>
            <a:r>
              <a:rPr lang="en-US" dirty="0" err="1"/>
              <a:t>γ,</a:t>
            </a:r>
            <a:r>
              <a:rPr lang="en-US" dirty="0" err="1" smtClean="0"/>
              <a:t>λ</a:t>
            </a:r>
            <a:r>
              <a:rPr lang="en-US" dirty="0" smtClean="0"/>
              <a:t>*)</a:t>
            </a:r>
          </a:p>
          <a:p>
            <a:r>
              <a:rPr lang="en-US" dirty="0" smtClean="0"/>
              <a:t>Loss </a:t>
            </a:r>
            <a:r>
              <a:rPr lang="en-US" dirty="0"/>
              <a:t>(</a:t>
            </a:r>
            <a:r>
              <a:rPr lang="en-US" dirty="0" err="1"/>
              <a:t>γ</a:t>
            </a:r>
            <a:r>
              <a:rPr lang="en-US" dirty="0"/>
              <a:t>*,</a:t>
            </a:r>
            <a:r>
              <a:rPr lang="en-US" dirty="0" err="1"/>
              <a:t>λ</a:t>
            </a:r>
            <a:r>
              <a:rPr lang="en-US" dirty="0"/>
              <a:t>*) </a:t>
            </a:r>
            <a:r>
              <a:rPr lang="en-US" dirty="0" smtClean="0"/>
              <a:t>≤ Loss </a:t>
            </a:r>
            <a:r>
              <a:rPr lang="en-US" dirty="0"/>
              <a:t>(</a:t>
            </a:r>
            <a:r>
              <a:rPr lang="en-US" dirty="0" err="1" smtClean="0"/>
              <a:t>γ</a:t>
            </a:r>
            <a:r>
              <a:rPr lang="en-US" dirty="0" smtClean="0"/>
              <a:t>*,</a:t>
            </a:r>
            <a:r>
              <a:rPr lang="en-US" dirty="0" err="1" smtClean="0"/>
              <a:t>λ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2738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Picking vs. Guessing Passwords / Keys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Picker picks password (or cryptographic key)</a:t>
            </a:r>
          </a:p>
          <a:p>
            <a:pPr lvl="1"/>
            <a:r>
              <a:rPr lang="en-US" b="1" dirty="0" smtClean="0"/>
              <a:t>Stronger (longer keys) passwords cost more</a:t>
            </a:r>
          </a:p>
          <a:p>
            <a:r>
              <a:rPr lang="en-US" dirty="0" smtClean="0"/>
              <a:t>Guesser tries to guess</a:t>
            </a:r>
          </a:p>
          <a:p>
            <a:pPr lvl="1"/>
            <a:r>
              <a:rPr lang="en-US" dirty="0" smtClean="0"/>
              <a:t>Online Game: cap of K guesses</a:t>
            </a:r>
          </a:p>
          <a:p>
            <a:pPr lvl="1"/>
            <a:r>
              <a:rPr lang="en-US" dirty="0" smtClean="0"/>
              <a:t>Offline Game: no cap, but each guess incurs cost </a:t>
            </a:r>
            <a:r>
              <a:rPr lang="en-US" dirty="0" err="1" smtClean="0"/>
              <a:t>σ</a:t>
            </a:r>
            <a:endParaRPr lang="en-US" dirty="0" smtClean="0"/>
          </a:p>
          <a:p>
            <a:r>
              <a:rPr lang="en-US" dirty="0" smtClean="0"/>
              <a:t>Picker loses </a:t>
            </a:r>
            <a:r>
              <a:rPr lang="en-US" dirty="0" err="1" smtClean="0"/>
              <a:t>λ</a:t>
            </a:r>
            <a:r>
              <a:rPr lang="en-US" dirty="0" smtClean="0"/>
              <a:t> if their secret is guessed (guesser </a:t>
            </a:r>
            <a:r>
              <a:rPr lang="en-US" dirty="0"/>
              <a:t>gains </a:t>
            </a:r>
            <a:r>
              <a:rPr lang="en-US" dirty="0" err="1" smtClean="0"/>
              <a:t>γ</a:t>
            </a:r>
            <a:r>
              <a:rPr lang="en-US" dirty="0" smtClean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42</a:t>
            </a:fld>
            <a:endParaRPr lang="en-US"/>
          </a:p>
        </p:txBody>
      </p:sp>
      <p:pic>
        <p:nvPicPr>
          <p:cNvPr id="5" name="Picture 4" descr="imgr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524000"/>
            <a:ext cx="1524000" cy="1695719"/>
          </a:xfrm>
          <a:prstGeom prst="rect">
            <a:avLst/>
          </a:prstGeom>
        </p:spPr>
      </p:pic>
      <p:pic>
        <p:nvPicPr>
          <p:cNvPr id="6" name="Picture 5" descr="imgr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4082" y="1524000"/>
            <a:ext cx="1726918" cy="1786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5141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Password cost model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43</a:t>
            </a:fld>
            <a:endParaRPr lang="en-US"/>
          </a:p>
        </p:txBody>
      </p:sp>
      <p:pic>
        <p:nvPicPr>
          <p:cNvPr id="6" name="Picture 5" descr="pass_dataset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600200"/>
            <a:ext cx="5257800" cy="4506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6288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Password </a:t>
            </a:r>
            <a:r>
              <a:rPr lang="en-US" dirty="0" err="1" smtClean="0"/>
              <a:t>equilibria</a:t>
            </a:r>
            <a:r>
              <a:rPr lang="en-US" dirty="0" smtClean="0"/>
              <a:t> (capped guesses)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44</a:t>
            </a:fld>
            <a:endParaRPr lang="en-US"/>
          </a:p>
        </p:txBody>
      </p:sp>
      <p:pic>
        <p:nvPicPr>
          <p:cNvPr id="3" name="Picture 2" descr="pass_capped_model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0" y="1566333"/>
            <a:ext cx="5511800" cy="4724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54697" y="1676400"/>
            <a:ext cx="256436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Picker strategy:</a:t>
            </a:r>
          </a:p>
          <a:p>
            <a:r>
              <a:rPr lang="en-US" sz="1600" dirty="0" smtClean="0"/>
              <a:t>Uniformly pick password from J least costly passwords</a:t>
            </a:r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r>
              <a:rPr lang="en-US" sz="1600" b="1" dirty="0" smtClean="0"/>
              <a:t>Guesser strategy:</a:t>
            </a:r>
          </a:p>
          <a:p>
            <a:r>
              <a:rPr lang="en-US" sz="1600" dirty="0" smtClean="0"/>
              <a:t>Guess in range of J least costly passwords, with probability inversely proportional to (picker’s) cost. </a:t>
            </a:r>
          </a:p>
        </p:txBody>
      </p:sp>
    </p:spTree>
    <p:extLst>
      <p:ext uri="{BB962C8B-B14F-4D97-AF65-F5344CB8AC3E}">
        <p14:creationId xmlns:p14="http://schemas.microsoft.com/office/powerpoint/2010/main" val="39055149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Password (costly guesses)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45</a:t>
            </a:fld>
            <a:endParaRPr lang="en-US"/>
          </a:p>
        </p:txBody>
      </p:sp>
      <p:pic>
        <p:nvPicPr>
          <p:cNvPr id="6" name="Picture 5" descr="pass_costly_stack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133600"/>
            <a:ext cx="7151510" cy="3064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60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cost model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46</a:t>
            </a:fld>
            <a:endParaRPr lang="en-US"/>
          </a:p>
        </p:txBody>
      </p:sp>
      <p:pic>
        <p:nvPicPr>
          <p:cNvPr id="3" name="Picture 2" descr="keys_model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981200"/>
            <a:ext cx="8001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7121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Key </a:t>
            </a:r>
            <a:r>
              <a:rPr lang="en-US" dirty="0" err="1" smtClean="0"/>
              <a:t>equilibria</a:t>
            </a:r>
            <a:r>
              <a:rPr lang="en-US" dirty="0" smtClean="0"/>
              <a:t> (capped guesses)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054697" y="1676400"/>
            <a:ext cx="256436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Picker strategy:</a:t>
            </a:r>
          </a:p>
          <a:p>
            <a:r>
              <a:rPr lang="en-US" sz="1600" dirty="0" smtClean="0"/>
              <a:t>Uniformly pick keys from J least costly ones.</a:t>
            </a:r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r>
              <a:rPr lang="en-US" sz="1600" b="1" dirty="0" smtClean="0"/>
              <a:t>Guesser strategy:</a:t>
            </a:r>
          </a:p>
          <a:p>
            <a:r>
              <a:rPr lang="en-US" sz="1600" dirty="0" smtClean="0"/>
              <a:t>Guess in range of J least costly keys, with probability inversely proportional to (picker’s) cost. </a:t>
            </a:r>
          </a:p>
        </p:txBody>
      </p:sp>
      <p:pic>
        <p:nvPicPr>
          <p:cNvPr id="6" name="Picture 5" descr="keys_capped_model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0"/>
            <a:ext cx="5629106" cy="48249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977922" y="1388533"/>
            <a:ext cx="1076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λ</a:t>
            </a:r>
            <a:r>
              <a:rPr lang="en-US" dirty="0" smtClean="0"/>
              <a:t>=10000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6105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(costly guesses)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48</a:t>
            </a:fld>
            <a:endParaRPr lang="en-US"/>
          </a:p>
        </p:txBody>
      </p:sp>
      <p:pic>
        <p:nvPicPr>
          <p:cNvPr id="3" name="Picture 2" descr="keys_costly_stack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981200"/>
            <a:ext cx="85344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8478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BFBFBF"/>
                </a:solidFill>
              </a:rPr>
              <a:t>Basics</a:t>
            </a:r>
          </a:p>
          <a:p>
            <a:r>
              <a:rPr lang="en-US" dirty="0" smtClean="0">
                <a:solidFill>
                  <a:srgbClr val="BFBFBF"/>
                </a:solidFill>
              </a:rPr>
              <a:t>Channels as programs</a:t>
            </a:r>
            <a:endParaRPr lang="en-US" dirty="0">
              <a:solidFill>
                <a:srgbClr val="BFBFBF"/>
              </a:solidFill>
            </a:endParaRPr>
          </a:p>
          <a:p>
            <a:pPr lvl="1"/>
            <a:r>
              <a:rPr lang="en-US" dirty="0" smtClean="0">
                <a:solidFill>
                  <a:srgbClr val="BFBFBF"/>
                </a:solidFill>
              </a:rPr>
              <a:t>Programs as channels</a:t>
            </a:r>
          </a:p>
          <a:p>
            <a:r>
              <a:rPr lang="en-US" dirty="0" smtClean="0">
                <a:solidFill>
                  <a:srgbClr val="BFBFBF"/>
                </a:solidFill>
              </a:rPr>
              <a:t>Models for …</a:t>
            </a:r>
          </a:p>
          <a:p>
            <a:pPr lvl="1"/>
            <a:r>
              <a:rPr lang="en-US" dirty="0" smtClean="0">
                <a:solidFill>
                  <a:srgbClr val="BFBFBF"/>
                </a:solidFill>
              </a:rPr>
              <a:t>Adaptive adversaries</a:t>
            </a:r>
          </a:p>
          <a:p>
            <a:pPr lvl="1"/>
            <a:r>
              <a:rPr lang="en-US" dirty="0">
                <a:solidFill>
                  <a:srgbClr val="BFBFBF"/>
                </a:solidFill>
              </a:rPr>
              <a:t>Time-varying </a:t>
            </a:r>
            <a:r>
              <a:rPr lang="en-US" dirty="0" smtClean="0">
                <a:solidFill>
                  <a:srgbClr val="BFBFBF"/>
                </a:solidFill>
              </a:rPr>
              <a:t>secrets</a:t>
            </a:r>
          </a:p>
          <a:p>
            <a:pPr lvl="1"/>
            <a:r>
              <a:rPr lang="en-US" dirty="0" smtClean="0">
                <a:solidFill>
                  <a:srgbClr val="BFBFBF"/>
                </a:solidFill>
              </a:rPr>
              <a:t>Non-zero-sum games</a:t>
            </a:r>
          </a:p>
          <a:p>
            <a:pPr lvl="1"/>
            <a:r>
              <a:rPr lang="en-US" dirty="0" smtClean="0">
                <a:solidFill>
                  <a:srgbClr val="BFBFBF"/>
                </a:solidFill>
              </a:rPr>
              <a:t>Active defenders, equilibrium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5421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Quantitative</a:t>
            </a:r>
            <a:r>
              <a:rPr lang="en-US" dirty="0"/>
              <a:t> </a:t>
            </a:r>
            <a:r>
              <a:rPr lang="en-US" dirty="0" smtClean="0"/>
              <a:t>Information flow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5</a:t>
            </a:fld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133600" y="3777734"/>
            <a:ext cx="13716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2133600" y="4233333"/>
            <a:ext cx="13716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791200" y="3886200"/>
            <a:ext cx="13716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782234" y="40502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752922" y="3581400"/>
            <a:ext cx="235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188982" y="36576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</a:t>
            </a:r>
            <a:endParaRPr lang="en-US" dirty="0"/>
          </a:p>
        </p:txBody>
      </p:sp>
      <p:pic>
        <p:nvPicPr>
          <p:cNvPr id="18" name="Picture 17" descr="imgr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1600200"/>
            <a:ext cx="1065299" cy="1185333"/>
          </a:xfrm>
          <a:prstGeom prst="rect">
            <a:avLst/>
          </a:prstGeom>
        </p:spPr>
      </p:pic>
      <p:pic>
        <p:nvPicPr>
          <p:cNvPr id="19" name="Picture 18" descr="top_secret_file_0515-0911-0222-3450_SMU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5334000"/>
            <a:ext cx="914400" cy="914400"/>
          </a:xfrm>
          <a:prstGeom prst="rect">
            <a:avLst/>
          </a:prstGeom>
        </p:spPr>
      </p:pic>
      <p:cxnSp>
        <p:nvCxnSpPr>
          <p:cNvPr id="21" name="Straight Arrow Connector 20"/>
          <p:cNvCxnSpPr>
            <a:stCxn id="19" idx="0"/>
            <a:endCxn id="10" idx="2"/>
          </p:cNvCxnSpPr>
          <p:nvPr/>
        </p:nvCxnSpPr>
        <p:spPr>
          <a:xfrm flipH="1" flipV="1">
            <a:off x="1938756" y="4419600"/>
            <a:ext cx="42444" cy="914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22"/>
          <p:cNvCxnSpPr>
            <a:stCxn id="18" idx="1"/>
            <a:endCxn id="11" idx="0"/>
          </p:cNvCxnSpPr>
          <p:nvPr/>
        </p:nvCxnSpPr>
        <p:spPr>
          <a:xfrm rot="10800000" flipV="1">
            <a:off x="1870898" y="2192866"/>
            <a:ext cx="2015303" cy="1388533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Elbow Connector 27"/>
          <p:cNvCxnSpPr>
            <a:stCxn id="12" idx="0"/>
            <a:endCxn id="18" idx="3"/>
          </p:cNvCxnSpPr>
          <p:nvPr/>
        </p:nvCxnSpPr>
        <p:spPr>
          <a:xfrm rot="16200000" flipV="1">
            <a:off x="5416136" y="1728231"/>
            <a:ext cx="1464733" cy="2394005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Cloud Callout 5"/>
          <p:cNvSpPr/>
          <p:nvPr/>
        </p:nvSpPr>
        <p:spPr>
          <a:xfrm>
            <a:off x="4749800" y="1371600"/>
            <a:ext cx="1193800" cy="609600"/>
          </a:xfrm>
          <a:prstGeom prst="cloudCallout">
            <a:avLst>
              <a:gd name="adj1" fmla="val -68385"/>
              <a:gd name="adj2" fmla="val 3869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 descr="top_secret_file_0515-0911-0222-3450_SMU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447800"/>
            <a:ext cx="457200" cy="457200"/>
          </a:xfrm>
          <a:prstGeom prst="rect">
            <a:avLst/>
          </a:prstGeom>
        </p:spPr>
      </p:pic>
      <p:pic>
        <p:nvPicPr>
          <p:cNvPr id="14" name="Picture 13" descr="imgres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3429000"/>
            <a:ext cx="2133600" cy="132974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5" name="TextBox 14"/>
          <p:cNvSpPr txBox="1"/>
          <p:nvPr/>
        </p:nvSpPr>
        <p:spPr>
          <a:xfrm>
            <a:off x="4495800" y="4812268"/>
            <a:ext cx="3513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943600" y="5029200"/>
            <a:ext cx="226925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</a:t>
            </a:r>
            <a:r>
              <a:rPr lang="en-US" baseline="-25000" dirty="0" err="1" smtClean="0"/>
              <a:t>worst</a:t>
            </a:r>
            <a:r>
              <a:rPr lang="en-US" dirty="0" smtClean="0"/>
              <a:t>(</a:t>
            </a:r>
            <a:r>
              <a:rPr lang="en-US" dirty="0" err="1" smtClean="0"/>
              <a:t>l,h</a:t>
            </a:r>
            <a:r>
              <a:rPr lang="en-US" dirty="0" smtClean="0"/>
              <a:t>) </a:t>
            </a:r>
            <a:r>
              <a:rPr lang="en-US" dirty="0"/>
              <a:t>:= </a:t>
            </a:r>
            <a:r>
              <a:rPr lang="en-US" dirty="0" smtClean="0"/>
              <a:t>h</a:t>
            </a:r>
          </a:p>
          <a:p>
            <a:r>
              <a:rPr lang="en-US" dirty="0" err="1" smtClean="0"/>
              <a:t>C</a:t>
            </a:r>
            <a:r>
              <a:rPr lang="en-US" baseline="-25000" dirty="0" err="1" smtClean="0"/>
              <a:t>bad</a:t>
            </a:r>
            <a:r>
              <a:rPr lang="en-US" dirty="0" smtClean="0"/>
              <a:t>(</a:t>
            </a:r>
            <a:r>
              <a:rPr lang="en-US" dirty="0" err="1"/>
              <a:t>l</a:t>
            </a:r>
            <a:r>
              <a:rPr lang="en-US" dirty="0" err="1" smtClean="0"/>
              <a:t>,h</a:t>
            </a:r>
            <a:r>
              <a:rPr lang="en-US" dirty="0" smtClean="0"/>
              <a:t>) := h &amp; 0xFF</a:t>
            </a:r>
          </a:p>
          <a:p>
            <a:r>
              <a:rPr lang="en-US" dirty="0" err="1" smtClean="0"/>
              <a:t>C</a:t>
            </a:r>
            <a:r>
              <a:rPr lang="en-US" baseline="-25000" dirty="0" err="1" smtClean="0"/>
              <a:t>ok</a:t>
            </a:r>
            <a:r>
              <a:rPr lang="en-US" dirty="0" smtClean="0"/>
              <a:t>(</a:t>
            </a:r>
            <a:r>
              <a:rPr lang="en-US" dirty="0" err="1" smtClean="0"/>
              <a:t>l,h</a:t>
            </a:r>
            <a:r>
              <a:rPr lang="en-US" dirty="0" smtClean="0"/>
              <a:t>) := l+42</a:t>
            </a:r>
          </a:p>
          <a:p>
            <a:endParaRPr lang="en-US" dirty="0" smtClean="0"/>
          </a:p>
        </p:txBody>
      </p:sp>
      <p:pic>
        <p:nvPicPr>
          <p:cNvPr id="31" name="Picture 30" descr="1206564683243345793sarxos_Ruller.svg.hi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35671">
            <a:off x="4508567" y="4405433"/>
            <a:ext cx="1436367" cy="687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1692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585688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Models for …</a:t>
            </a:r>
          </a:p>
          <a:p>
            <a:pPr lvl="1"/>
            <a:r>
              <a:rPr lang="en-US" dirty="0" smtClean="0"/>
              <a:t>[S&amp;P14] Adaptive </a:t>
            </a:r>
            <a:r>
              <a:rPr lang="en-US" dirty="0" smtClean="0"/>
              <a:t>adversaries, time</a:t>
            </a:r>
            <a:r>
              <a:rPr lang="en-US" dirty="0" smtClean="0"/>
              <a:t>-varying </a:t>
            </a:r>
            <a:r>
              <a:rPr lang="en-US" dirty="0" smtClean="0"/>
              <a:t>secrets</a:t>
            </a:r>
            <a:endParaRPr lang="en-US" dirty="0" smtClean="0"/>
          </a:p>
          <a:p>
            <a:pPr lvl="1"/>
            <a:r>
              <a:rPr lang="en-US" dirty="0" smtClean="0"/>
              <a:t>[FCS14] Non-zero-sum games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[CSF15]* Active defenders, equilibrium</a:t>
            </a:r>
          </a:p>
          <a:p>
            <a:pPr marL="274320" lvl="1" indent="0">
              <a:buNone/>
            </a:pPr>
            <a:endParaRPr lang="en-US" dirty="0" smtClean="0"/>
          </a:p>
          <a:p>
            <a:r>
              <a:rPr lang="en-US" baseline="-25000" dirty="0" smtClean="0"/>
              <a:t>[CSF11,PLAS12,JCS13] Mechanism via bounding vulnerability</a:t>
            </a:r>
          </a:p>
          <a:p>
            <a:pPr lvl="1"/>
            <a:r>
              <a:rPr lang="en-US" baseline="-25000" dirty="0" smtClean="0"/>
              <a:t>Probabilistic abstract interpretation</a:t>
            </a:r>
          </a:p>
          <a:p>
            <a:pPr lvl="1"/>
            <a:r>
              <a:rPr lang="en-US" baseline="-25000" dirty="0" err="1" smtClean="0"/>
              <a:t>Simulatable</a:t>
            </a:r>
            <a:r>
              <a:rPr lang="en-US" baseline="-25000" dirty="0" smtClean="0"/>
              <a:t> enforcement mechanism</a:t>
            </a:r>
            <a:endParaRPr lang="en-US" baseline="-25000" dirty="0"/>
          </a:p>
          <a:p>
            <a:r>
              <a:rPr lang="en-US" dirty="0" smtClean="0">
                <a:hlinkClick r:id="rId3"/>
              </a:rPr>
              <a:t>http://piotr.mardziel.com</a:t>
            </a:r>
            <a:endParaRPr lang="en-US" dirty="0" smtClean="0"/>
          </a:p>
          <a:p>
            <a:r>
              <a:rPr lang="en-US" dirty="0" err="1" smtClean="0"/>
              <a:t>piotrm@gmail.com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5867400" y="5027433"/>
            <a:ext cx="879470" cy="1525767"/>
            <a:chOff x="516477" y="3830161"/>
            <a:chExt cx="896015" cy="1554470"/>
          </a:xfrm>
        </p:grpSpPr>
        <p:pic>
          <p:nvPicPr>
            <p:cNvPr id="7" name="Picture 6" descr="stephen_magill.jpe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6477" y="3830161"/>
              <a:ext cx="896015" cy="1039377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516477" y="4876800"/>
              <a:ext cx="896015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 smtClean="0"/>
                <a:t>Stephen Magill</a:t>
              </a:r>
            </a:p>
            <a:p>
              <a:pPr algn="ctr"/>
              <a:r>
                <a:rPr lang="en-US" sz="900" dirty="0" smtClean="0"/>
                <a:t>Galois</a:t>
              </a:r>
              <a:endParaRPr lang="en-US" sz="900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878959" y="5028662"/>
            <a:ext cx="874214" cy="1524058"/>
            <a:chOff x="1616178" y="3831901"/>
            <a:chExt cx="890660" cy="1552730"/>
          </a:xfrm>
        </p:grpSpPr>
        <p:pic>
          <p:nvPicPr>
            <p:cNvPr id="10" name="Picture 9" descr="mike2011.jp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6178" y="3831901"/>
              <a:ext cx="875331" cy="1035896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1616178" y="4876800"/>
              <a:ext cx="890660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 smtClean="0"/>
                <a:t>Michael Hicks</a:t>
              </a:r>
            </a:p>
            <a:p>
              <a:pPr algn="ctr"/>
              <a:r>
                <a:rPr lang="en-US" sz="900" dirty="0" smtClean="0"/>
                <a:t>UMD</a:t>
              </a:r>
              <a:endParaRPr lang="en-US" sz="900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7837734" y="5028152"/>
            <a:ext cx="1000478" cy="1524767"/>
            <a:chOff x="2565610" y="3831179"/>
            <a:chExt cx="1019299" cy="1553452"/>
          </a:xfrm>
        </p:grpSpPr>
        <p:sp>
          <p:nvSpPr>
            <p:cNvPr id="13" name="TextBox 12"/>
            <p:cNvSpPr txBox="1"/>
            <p:nvPr/>
          </p:nvSpPr>
          <p:spPr>
            <a:xfrm>
              <a:off x="2565610" y="4876800"/>
              <a:ext cx="1019299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 err="1" smtClean="0"/>
                <a:t>Mudhakar</a:t>
              </a:r>
              <a:r>
                <a:rPr lang="en-US" sz="900" b="1" dirty="0" smtClean="0"/>
                <a:t> </a:t>
              </a:r>
              <a:r>
                <a:rPr lang="en-US" sz="900" b="1" dirty="0" err="1" smtClean="0"/>
                <a:t>Srivatsa</a:t>
              </a:r>
              <a:endParaRPr lang="en-US" sz="900" b="1" dirty="0" smtClean="0"/>
            </a:p>
            <a:p>
              <a:pPr algn="ctr"/>
              <a:r>
                <a:rPr lang="en-US" sz="900" dirty="0" smtClean="0"/>
                <a:t>IBM TJ Watson</a:t>
              </a:r>
            </a:p>
          </p:txBody>
        </p:sp>
        <p:pic>
          <p:nvPicPr>
            <p:cNvPr id="14" name="Picture 13" descr="mudhakar.jp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5610" y="3831179"/>
              <a:ext cx="1019299" cy="1037340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/>
        </p:nvGrpSpPr>
        <p:grpSpPr>
          <a:xfrm>
            <a:off x="6400800" y="1506608"/>
            <a:ext cx="912737" cy="1591218"/>
            <a:chOff x="1616178" y="3831901"/>
            <a:chExt cx="890660" cy="1552730"/>
          </a:xfrm>
        </p:grpSpPr>
        <p:pic>
          <p:nvPicPr>
            <p:cNvPr id="16" name="Picture 15" descr="mike2011.jp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6178" y="3831901"/>
              <a:ext cx="875331" cy="1035896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1616178" y="4876800"/>
              <a:ext cx="890660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 smtClean="0"/>
                <a:t>Michael Hicks</a:t>
              </a:r>
            </a:p>
            <a:p>
              <a:pPr algn="ctr"/>
              <a:r>
                <a:rPr lang="en-US" sz="900" dirty="0" smtClean="0"/>
                <a:t>UMD</a:t>
              </a:r>
              <a:endParaRPr lang="en-US" sz="900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381283" y="1512931"/>
            <a:ext cx="852112" cy="1597403"/>
            <a:chOff x="4758447" y="3830160"/>
            <a:chExt cx="831502" cy="1558767"/>
          </a:xfrm>
        </p:grpSpPr>
        <p:sp>
          <p:nvSpPr>
            <p:cNvPr id="19" name="TextBox 18"/>
            <p:cNvSpPr txBox="1"/>
            <p:nvPr/>
          </p:nvSpPr>
          <p:spPr>
            <a:xfrm>
              <a:off x="4758447" y="4881096"/>
              <a:ext cx="831502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 err="1" smtClean="0"/>
                <a:t>Mário</a:t>
              </a:r>
              <a:r>
                <a:rPr lang="en-US" sz="900" b="1" dirty="0" smtClean="0"/>
                <a:t> </a:t>
              </a:r>
              <a:r>
                <a:rPr lang="en-US" sz="900" b="1" dirty="0" err="1" smtClean="0"/>
                <a:t>Alvim</a:t>
              </a:r>
              <a:endParaRPr lang="en-US" sz="900" b="1" dirty="0" smtClean="0"/>
            </a:p>
            <a:p>
              <a:pPr algn="ctr"/>
              <a:r>
                <a:rPr lang="en-US" sz="900" dirty="0" smtClean="0"/>
                <a:t>UFMG, Brazil</a:t>
              </a:r>
              <a:endParaRPr lang="en-US" sz="900" dirty="0"/>
            </a:p>
          </p:txBody>
        </p:sp>
        <p:pic>
          <p:nvPicPr>
            <p:cNvPr id="20" name="Picture 19" descr="mario-alvim.gif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8447" y="3830160"/>
              <a:ext cx="831502" cy="1039378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8279958" y="1502712"/>
            <a:ext cx="711642" cy="1594163"/>
            <a:chOff x="5786682" y="3829027"/>
            <a:chExt cx="694430" cy="1555604"/>
          </a:xfrm>
        </p:grpSpPr>
        <p:pic>
          <p:nvPicPr>
            <p:cNvPr id="22" name="Picture 21" descr="michael_clarkson.jpg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86682" y="3829027"/>
              <a:ext cx="694430" cy="1041644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5786682" y="4876800"/>
              <a:ext cx="694430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 smtClean="0"/>
                <a:t>Michael Clarkson</a:t>
              </a:r>
            </a:p>
            <a:p>
              <a:pPr algn="ctr"/>
              <a:r>
                <a:rPr lang="en-US" sz="900" dirty="0" smtClean="0"/>
                <a:t>Cornell</a:t>
              </a:r>
              <a:endParaRPr lang="en-US" sz="900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019800" y="3247505"/>
            <a:ext cx="1019299" cy="1553452"/>
            <a:chOff x="2565610" y="3831179"/>
            <a:chExt cx="1019299" cy="1553452"/>
          </a:xfrm>
        </p:grpSpPr>
        <p:sp>
          <p:nvSpPr>
            <p:cNvPr id="25" name="TextBox 24"/>
            <p:cNvSpPr txBox="1"/>
            <p:nvPr/>
          </p:nvSpPr>
          <p:spPr>
            <a:xfrm>
              <a:off x="2565610" y="4876800"/>
              <a:ext cx="1019299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 err="1" smtClean="0"/>
                <a:t>Mudhakar</a:t>
              </a:r>
              <a:r>
                <a:rPr lang="en-US" sz="900" b="1" dirty="0" smtClean="0"/>
                <a:t> </a:t>
              </a:r>
              <a:r>
                <a:rPr lang="en-US" sz="900" b="1" dirty="0" err="1" smtClean="0"/>
                <a:t>Srivatsa</a:t>
              </a:r>
              <a:endParaRPr lang="en-US" sz="900" b="1" dirty="0" smtClean="0"/>
            </a:p>
            <a:p>
              <a:pPr algn="ctr"/>
              <a:r>
                <a:rPr lang="en-US" sz="900" dirty="0" smtClean="0"/>
                <a:t>IBM TJ Watson</a:t>
              </a:r>
            </a:p>
          </p:txBody>
        </p:sp>
        <p:pic>
          <p:nvPicPr>
            <p:cNvPr id="26" name="Picture 25" descr="mudhakar.jp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5610" y="3831179"/>
              <a:ext cx="1019299" cy="1037340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>
            <a:off x="7131653" y="3289747"/>
            <a:ext cx="828717" cy="1553698"/>
            <a:chOff x="6634344" y="3831902"/>
            <a:chExt cx="828717" cy="1553698"/>
          </a:xfrm>
        </p:grpSpPr>
        <p:sp>
          <p:nvSpPr>
            <p:cNvPr id="28" name="TextBox 27"/>
            <p:cNvSpPr txBox="1"/>
            <p:nvPr/>
          </p:nvSpPr>
          <p:spPr>
            <a:xfrm>
              <a:off x="6634344" y="4877769"/>
              <a:ext cx="828717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 err="1" smtClean="0"/>
                <a:t>Arman</a:t>
              </a:r>
              <a:r>
                <a:rPr lang="en-US" sz="900" b="1" dirty="0" smtClean="0"/>
                <a:t> </a:t>
              </a:r>
              <a:r>
                <a:rPr lang="en-US" sz="900" b="1" dirty="0" err="1" smtClean="0"/>
                <a:t>Khouzani</a:t>
              </a:r>
              <a:endParaRPr lang="en-US" sz="900" b="1" dirty="0" smtClean="0"/>
            </a:p>
            <a:p>
              <a:pPr algn="ctr"/>
              <a:r>
                <a:rPr lang="en-US" sz="900" dirty="0" smtClean="0"/>
                <a:t>Queen Mary</a:t>
              </a:r>
              <a:endParaRPr lang="en-US" sz="900" dirty="0"/>
            </a:p>
          </p:txBody>
        </p:sp>
        <p:pic>
          <p:nvPicPr>
            <p:cNvPr id="29" name="Picture 28" descr="khouzani001.jp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4345" y="3831902"/>
              <a:ext cx="828716" cy="1035895"/>
            </a:xfrm>
            <a:prstGeom prst="rect">
              <a:avLst/>
            </a:prstGeom>
          </p:spPr>
        </p:pic>
      </p:grpSp>
      <p:grpSp>
        <p:nvGrpSpPr>
          <p:cNvPr id="30" name="Group 29"/>
          <p:cNvGrpSpPr/>
          <p:nvPr/>
        </p:nvGrpSpPr>
        <p:grpSpPr>
          <a:xfrm>
            <a:off x="8129123" y="3280743"/>
            <a:ext cx="726021" cy="1520214"/>
            <a:chOff x="7714190" y="3822899"/>
            <a:chExt cx="726020" cy="1520213"/>
          </a:xfrm>
        </p:grpSpPr>
        <p:sp>
          <p:nvSpPr>
            <p:cNvPr id="31" name="TextBox 30"/>
            <p:cNvSpPr txBox="1"/>
            <p:nvPr/>
          </p:nvSpPr>
          <p:spPr>
            <a:xfrm>
              <a:off x="7714190" y="4881447"/>
              <a:ext cx="7260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dirty="0" smtClean="0"/>
                <a:t>Carlos Cid</a:t>
              </a:r>
            </a:p>
            <a:p>
              <a:pPr algn="ctr"/>
              <a:r>
                <a:rPr lang="en-US" sz="800" dirty="0" smtClean="0"/>
                <a:t>Royal Holloway</a:t>
              </a:r>
              <a:endParaRPr lang="en-US" sz="800" dirty="0"/>
            </a:p>
          </p:txBody>
        </p:sp>
        <p:pic>
          <p:nvPicPr>
            <p:cNvPr id="32" name="Picture 31" descr="carlos.jpg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14190" y="3822899"/>
              <a:ext cx="726020" cy="10539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847392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457200" y="2286000"/>
            <a:ext cx="8305800" cy="2643664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0" y="4306612"/>
            <a:ext cx="2442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Wingdings"/>
              </a:rPr>
              <a:t>all </a:t>
            </a:r>
            <a:r>
              <a:rPr lang="en-US" dirty="0">
                <a:sym typeface="Wingdings"/>
              </a:rPr>
              <a:t>distributions over S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r>
              <a:rPr lang="en-US" dirty="0" smtClean="0"/>
              <a:t>Probabilistic Abstract </a:t>
            </a:r>
            <a:r>
              <a:rPr lang="en-US" dirty="0"/>
              <a:t>Interpretation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1095286" y="3212068"/>
            <a:ext cx="313157" cy="36933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none">
            <a:spAutoFit/>
          </a:bodyPr>
          <a:lstStyle/>
          <a:p>
            <a:r>
              <a:rPr lang="en-US" dirty="0" err="1" smtClean="0"/>
              <a:t>δ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209800" y="3842266"/>
            <a:ext cx="357227" cy="36933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none">
            <a:spAutoFit/>
          </a:bodyPr>
          <a:lstStyle/>
          <a:p>
            <a:r>
              <a:rPr lang="en-US" dirty="0" err="1" smtClean="0"/>
              <a:t>δ</a:t>
            </a:r>
            <a:r>
              <a:rPr lang="en-US" dirty="0" smtClean="0"/>
              <a:t>' 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657600" y="3271335"/>
            <a:ext cx="408510" cy="36933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none">
            <a:spAutoFit/>
          </a:bodyPr>
          <a:lstStyle/>
          <a:p>
            <a:r>
              <a:rPr lang="en-US" dirty="0" err="1" smtClean="0"/>
              <a:t>δ</a:t>
            </a:r>
            <a:r>
              <a:rPr lang="en-US" dirty="0" smtClean="0"/>
              <a:t>’’ </a:t>
            </a:r>
            <a:endParaRPr lang="en-US" dirty="0"/>
          </a:p>
        </p:txBody>
      </p:sp>
      <p:cxnSp>
        <p:nvCxnSpPr>
          <p:cNvPr id="16" name="Straight Arrow Connector 15"/>
          <p:cNvCxnSpPr>
            <a:stCxn id="9" idx="3"/>
            <a:endCxn id="10" idx="1"/>
          </p:cNvCxnSpPr>
          <p:nvPr/>
        </p:nvCxnSpPr>
        <p:spPr>
          <a:xfrm>
            <a:off x="1408443" y="3396734"/>
            <a:ext cx="801357" cy="63019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0" idx="3"/>
            <a:endCxn id="11" idx="1"/>
          </p:cNvCxnSpPr>
          <p:nvPr/>
        </p:nvCxnSpPr>
        <p:spPr>
          <a:xfrm flipV="1">
            <a:off x="2567027" y="3456001"/>
            <a:ext cx="1090573" cy="570931"/>
          </a:xfrm>
          <a:prstGeom prst="straightConnector1">
            <a:avLst/>
          </a:prstGeom>
          <a:ln>
            <a:solidFill>
              <a:srgbClr val="292934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5029200" y="3472934"/>
            <a:ext cx="455624" cy="36933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none">
            <a:spAutoFit/>
          </a:bodyPr>
          <a:lstStyle/>
          <a:p>
            <a:r>
              <a:rPr lang="en-US" dirty="0" err="1" smtClean="0"/>
              <a:t>δ</a:t>
            </a:r>
            <a:r>
              <a:rPr lang="en-US" dirty="0" smtClean="0"/>
              <a:t>’’’ </a:t>
            </a:r>
            <a:endParaRPr lang="en-US" dirty="0"/>
          </a:p>
        </p:txBody>
      </p:sp>
      <p:cxnSp>
        <p:nvCxnSpPr>
          <p:cNvPr id="22" name="Straight Arrow Connector 21"/>
          <p:cNvCxnSpPr>
            <a:stCxn id="11" idx="3"/>
            <a:endCxn id="21" idx="1"/>
          </p:cNvCxnSpPr>
          <p:nvPr/>
        </p:nvCxnSpPr>
        <p:spPr>
          <a:xfrm>
            <a:off x="4066110" y="3456001"/>
            <a:ext cx="963090" cy="201599"/>
          </a:xfrm>
          <a:prstGeom prst="straightConnector1">
            <a:avLst/>
          </a:prstGeom>
          <a:ln>
            <a:solidFill>
              <a:srgbClr val="292934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877557" y="3581400"/>
            <a:ext cx="646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prior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1371600" y="3810000"/>
            <a:ext cx="76497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inference</a:t>
            </a:r>
            <a:endParaRPr lang="en-US" sz="1100" dirty="0"/>
          </a:p>
        </p:txBody>
      </p:sp>
      <p:sp>
        <p:nvSpPr>
          <p:cNvPr id="29" name="Left-Right Arrow 13"/>
          <p:cNvSpPr>
            <a:spLocks noChangeArrowheads="1"/>
          </p:cNvSpPr>
          <p:nvPr/>
        </p:nvSpPr>
        <p:spPr bwMode="auto">
          <a:xfrm>
            <a:off x="990600" y="5524500"/>
            <a:ext cx="7239000" cy="571500"/>
          </a:xfrm>
          <a:prstGeom prst="leftRightArrow">
            <a:avLst>
              <a:gd name="adj1" fmla="val 50000"/>
              <a:gd name="adj2" fmla="val 50022"/>
            </a:avLst>
          </a:prstGeom>
          <a:gradFill rotWithShape="1">
            <a:gsLst>
              <a:gs pos="0">
                <a:srgbClr val="008000"/>
              </a:gs>
              <a:gs pos="100000">
                <a:srgbClr val="FF0000"/>
              </a:gs>
            </a:gsLst>
            <a:lin ang="0" scaled="1"/>
          </a:gradFill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cs typeface="Arial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506435" y="6119336"/>
            <a:ext cx="1446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Vulnerability</a:t>
            </a:r>
            <a:endParaRPr lang="en-US" dirty="0"/>
          </a:p>
        </p:txBody>
      </p:sp>
      <p:cxnSp>
        <p:nvCxnSpPr>
          <p:cNvPr id="33" name="Straight Arrow Connector 32"/>
          <p:cNvCxnSpPr>
            <a:stCxn id="25" idx="2"/>
          </p:cNvCxnSpPr>
          <p:nvPr/>
        </p:nvCxnSpPr>
        <p:spPr>
          <a:xfrm>
            <a:off x="1200779" y="3950732"/>
            <a:ext cx="323221" cy="16647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0" idx="2"/>
          </p:cNvCxnSpPr>
          <p:nvPr/>
        </p:nvCxnSpPr>
        <p:spPr>
          <a:xfrm>
            <a:off x="2388414" y="4211598"/>
            <a:ext cx="735786" cy="14272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11" idx="2"/>
          </p:cNvCxnSpPr>
          <p:nvPr/>
        </p:nvCxnSpPr>
        <p:spPr>
          <a:xfrm>
            <a:off x="3861855" y="3640667"/>
            <a:ext cx="204255" cy="200259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21" idx="2"/>
          </p:cNvCxnSpPr>
          <p:nvPr/>
        </p:nvCxnSpPr>
        <p:spPr>
          <a:xfrm>
            <a:off x="5257012" y="3842266"/>
            <a:ext cx="457988" cy="18009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838200" y="2971800"/>
            <a:ext cx="781910" cy="685800"/>
          </a:xfrm>
          <a:prstGeom prst="ellipse">
            <a:avLst/>
          </a:prstGeom>
          <a:noFill/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1981200" y="3505200"/>
            <a:ext cx="990600" cy="1295400"/>
          </a:xfrm>
          <a:prstGeom prst="ellipse">
            <a:avLst/>
          </a:prstGeom>
          <a:noFill/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2819400" y="2529933"/>
            <a:ext cx="1537755" cy="1295400"/>
          </a:xfrm>
          <a:prstGeom prst="ellipse">
            <a:avLst/>
          </a:prstGeom>
          <a:noFill/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4488134" y="2933131"/>
            <a:ext cx="1537755" cy="1295400"/>
          </a:xfrm>
          <a:prstGeom prst="ellipse">
            <a:avLst/>
          </a:prstGeom>
          <a:noFill/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1408443" y="5524500"/>
            <a:ext cx="725157" cy="571500"/>
          </a:xfrm>
          <a:prstGeom prst="roundRect">
            <a:avLst/>
          </a:prstGeom>
          <a:noFill/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>
            <a:off x="2388414" y="5524500"/>
            <a:ext cx="1003743" cy="571500"/>
          </a:xfrm>
          <a:prstGeom prst="roundRect">
            <a:avLst/>
          </a:prstGeom>
          <a:noFill/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>
            <a:off x="3276600" y="5524500"/>
            <a:ext cx="1384743" cy="571500"/>
          </a:xfrm>
          <a:prstGeom prst="roundRect">
            <a:avLst/>
          </a:prstGeom>
          <a:noFill/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ounded Rectangle 34"/>
          <p:cNvSpPr/>
          <p:nvPr/>
        </p:nvSpPr>
        <p:spPr>
          <a:xfrm>
            <a:off x="4787457" y="5524500"/>
            <a:ext cx="1384743" cy="571500"/>
          </a:xfrm>
          <a:prstGeom prst="roundRect">
            <a:avLst/>
          </a:prstGeom>
          <a:noFill/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457200" y="2590800"/>
            <a:ext cx="1570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Abstract prior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600200" y="3014990"/>
            <a:ext cx="133440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rgbClr val="008000"/>
                </a:solidFill>
              </a:rPr>
              <a:t>abstract inference</a:t>
            </a:r>
            <a:endParaRPr lang="en-US" sz="1100" dirty="0">
              <a:solidFill>
                <a:srgbClr val="008000"/>
              </a:solidFill>
            </a:endParaRPr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1620110" y="3246652"/>
            <a:ext cx="589690" cy="334748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2590800" y="3276600"/>
            <a:ext cx="228600" cy="228600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endCxn id="27" idx="1"/>
          </p:cNvCxnSpPr>
          <p:nvPr/>
        </p:nvCxnSpPr>
        <p:spPr>
          <a:xfrm>
            <a:off x="4323288" y="2988733"/>
            <a:ext cx="390045" cy="134105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52281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838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smtClean="0"/>
              <a:t>(Program) States </a:t>
            </a:r>
            <a:r>
              <a:rPr lang="en-US" sz="1800" dirty="0" err="1" smtClean="0"/>
              <a:t>σ</a:t>
            </a:r>
            <a:r>
              <a:rPr lang="en-US" sz="1800" dirty="0" smtClean="0"/>
              <a:t> </a:t>
            </a:r>
            <a:r>
              <a:rPr lang="en-US" sz="1800" dirty="0"/>
              <a:t>: </a:t>
            </a:r>
            <a:r>
              <a:rPr lang="en-US" sz="1800" dirty="0" smtClean="0"/>
              <a:t>Variables </a:t>
            </a:r>
            <a:r>
              <a:rPr lang="en-US" sz="1800" dirty="0">
                <a:sym typeface="Wingdings"/>
              </a:rPr>
              <a:t> </a:t>
            </a:r>
            <a:r>
              <a:rPr lang="en-US" sz="1800" dirty="0" smtClean="0">
                <a:sym typeface="Wingdings"/>
              </a:rPr>
              <a:t>Integers</a:t>
            </a:r>
          </a:p>
          <a:p>
            <a:pPr marL="0" indent="0">
              <a:buNone/>
            </a:pPr>
            <a:r>
              <a:rPr lang="en-US" sz="1600" dirty="0" smtClean="0">
                <a:sym typeface="Wingdings"/>
              </a:rPr>
              <a:t>Concrete semantics: [[ </a:t>
            </a:r>
            <a:r>
              <a:rPr lang="en-US" sz="1600" dirty="0" err="1" smtClean="0">
                <a:sym typeface="Wingdings"/>
              </a:rPr>
              <a:t>Stmt</a:t>
            </a:r>
            <a:r>
              <a:rPr lang="en-US" sz="1600" dirty="0" smtClean="0">
                <a:sym typeface="Wingdings"/>
              </a:rPr>
              <a:t> ]] : States  States		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457200" y="2309336"/>
            <a:ext cx="8305800" cy="2643664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70600" y="4276690"/>
            <a:ext cx="2160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Wingdings"/>
              </a:rPr>
              <a:t>All states over {</a:t>
            </a:r>
            <a:r>
              <a:rPr lang="en-US" dirty="0" err="1" smtClean="0">
                <a:sym typeface="Wingdings"/>
              </a:rPr>
              <a:t>x,y</a:t>
            </a:r>
            <a:r>
              <a:rPr lang="en-US" dirty="0" smtClean="0">
                <a:sym typeface="Wingdings"/>
              </a:rPr>
              <a:t>}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r>
              <a:rPr lang="en-US" dirty="0" smtClean="0"/>
              <a:t>Concrete Interpretation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133600" y="4092024"/>
            <a:ext cx="1342773" cy="36933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none">
            <a:spAutoFit/>
          </a:bodyPr>
          <a:lstStyle/>
          <a:p>
            <a:r>
              <a:rPr lang="en-US" dirty="0" smtClean="0"/>
              <a:t>{x</a:t>
            </a:r>
            <a:r>
              <a:rPr lang="en-US" dirty="0" smtClean="0">
                <a:sym typeface="Wingdings"/>
              </a:rPr>
              <a:t>1,y1} </a:t>
            </a: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150533" y="2890335"/>
            <a:ext cx="1342773" cy="36933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none">
            <a:spAutoFit/>
          </a:bodyPr>
          <a:lstStyle/>
          <a:p>
            <a:r>
              <a:rPr lang="en-US" dirty="0"/>
              <a:t>{x</a:t>
            </a:r>
            <a:r>
              <a:rPr lang="en-US" dirty="0" smtClean="0">
                <a:sym typeface="Wingdings"/>
              </a:rPr>
              <a:t>1,</a:t>
            </a:r>
            <a:r>
              <a:rPr lang="en-US" dirty="0">
                <a:sym typeface="Wingdings"/>
              </a:rPr>
              <a:t>y</a:t>
            </a:r>
            <a:r>
              <a:rPr lang="en-US" dirty="0" smtClean="0">
                <a:sym typeface="Wingdings"/>
              </a:rPr>
              <a:t>2} </a:t>
            </a:r>
            <a:r>
              <a:rPr lang="en-US" dirty="0" smtClean="0"/>
              <a:t>  </a:t>
            </a:r>
            <a:endParaRPr lang="en-US" dirty="0"/>
          </a:p>
        </p:txBody>
      </p:sp>
      <p:cxnSp>
        <p:nvCxnSpPr>
          <p:cNvPr id="18" name="Straight Arrow Connector 17"/>
          <p:cNvCxnSpPr>
            <a:stCxn id="9" idx="0"/>
            <a:endCxn id="11" idx="2"/>
          </p:cNvCxnSpPr>
          <p:nvPr/>
        </p:nvCxnSpPr>
        <p:spPr>
          <a:xfrm flipV="1">
            <a:off x="2804987" y="3259667"/>
            <a:ext cx="16933" cy="832357"/>
          </a:xfrm>
          <a:prstGeom prst="straightConnector1">
            <a:avLst/>
          </a:prstGeom>
          <a:ln>
            <a:solidFill>
              <a:srgbClr val="292934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753859" y="3505200"/>
            <a:ext cx="10655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[[ y := x + y ]]</a:t>
            </a:r>
            <a:endParaRPr lang="en-US" sz="1200" dirty="0"/>
          </a:p>
        </p:txBody>
      </p:sp>
      <p:sp>
        <p:nvSpPr>
          <p:cNvPr id="30" name="TextBox 29"/>
          <p:cNvSpPr txBox="1"/>
          <p:nvPr/>
        </p:nvSpPr>
        <p:spPr>
          <a:xfrm>
            <a:off x="3048000" y="2542401"/>
            <a:ext cx="20066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[[ if y &gt;= 2 then x := x + 1 ]]</a:t>
            </a:r>
            <a:endParaRPr lang="en-US" sz="1200" dirty="0"/>
          </a:p>
        </p:txBody>
      </p:sp>
      <p:sp>
        <p:nvSpPr>
          <p:cNvPr id="32" name="Rectangle 31"/>
          <p:cNvSpPr/>
          <p:nvPr/>
        </p:nvSpPr>
        <p:spPr>
          <a:xfrm>
            <a:off x="4495800" y="2890335"/>
            <a:ext cx="1342773" cy="36933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none">
            <a:spAutoFit/>
          </a:bodyPr>
          <a:lstStyle/>
          <a:p>
            <a:r>
              <a:rPr lang="en-US" dirty="0"/>
              <a:t>{x</a:t>
            </a:r>
            <a:r>
              <a:rPr lang="en-US" dirty="0" smtClean="0">
                <a:sym typeface="Wingdings"/>
              </a:rPr>
              <a:t>2,</a:t>
            </a:r>
            <a:r>
              <a:rPr lang="en-US" dirty="0">
                <a:sym typeface="Wingdings"/>
              </a:rPr>
              <a:t>y</a:t>
            </a:r>
            <a:r>
              <a:rPr lang="en-US" dirty="0" smtClean="0">
                <a:sym typeface="Wingdings"/>
              </a:rPr>
              <a:t>2} </a:t>
            </a:r>
            <a:r>
              <a:rPr lang="en-US" dirty="0" smtClean="0"/>
              <a:t>  </a:t>
            </a:r>
            <a:endParaRPr lang="en-US" dirty="0"/>
          </a:p>
        </p:txBody>
      </p:sp>
      <p:cxnSp>
        <p:nvCxnSpPr>
          <p:cNvPr id="35" name="Straight Arrow Connector 34"/>
          <p:cNvCxnSpPr>
            <a:stCxn id="11" idx="3"/>
            <a:endCxn id="32" idx="1"/>
          </p:cNvCxnSpPr>
          <p:nvPr/>
        </p:nvCxnSpPr>
        <p:spPr>
          <a:xfrm>
            <a:off x="3493306" y="3075001"/>
            <a:ext cx="1002494" cy="0"/>
          </a:xfrm>
          <a:prstGeom prst="straightConnector1">
            <a:avLst/>
          </a:prstGeom>
          <a:ln>
            <a:solidFill>
              <a:srgbClr val="292934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Up Arrow 13"/>
          <p:cNvSpPr/>
          <p:nvPr/>
        </p:nvSpPr>
        <p:spPr>
          <a:xfrm>
            <a:off x="7239000" y="2667000"/>
            <a:ext cx="228600" cy="838200"/>
          </a:xfrm>
          <a:prstGeom prst="up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Up Arrow 14"/>
          <p:cNvSpPr/>
          <p:nvPr/>
        </p:nvSpPr>
        <p:spPr>
          <a:xfrm rot="5400000">
            <a:off x="7620000" y="3048000"/>
            <a:ext cx="228600" cy="838200"/>
          </a:xfrm>
          <a:prstGeom prst="up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8158118" y="328826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230894" y="230407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9091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17526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1800" dirty="0" smtClean="0"/>
              <a:t>Abstract Program States </a:t>
            </a:r>
            <a:r>
              <a:rPr lang="en-US" sz="1800" dirty="0" err="1" smtClean="0"/>
              <a:t>AbsStates</a:t>
            </a: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>
                <a:sym typeface="Wingdings"/>
              </a:rPr>
              <a:t>Concretization: </a:t>
            </a:r>
            <a:r>
              <a:rPr lang="en-US" sz="1800" dirty="0" err="1" smtClean="0">
                <a:sym typeface="Wingdings"/>
              </a:rPr>
              <a:t>γ</a:t>
            </a:r>
            <a:r>
              <a:rPr lang="en-US" sz="1800" dirty="0" smtClean="0">
                <a:sym typeface="Wingdings"/>
              </a:rPr>
              <a:t>(P) := { </a:t>
            </a:r>
            <a:r>
              <a:rPr lang="en-US" sz="1800" dirty="0" err="1" smtClean="0">
                <a:sym typeface="Wingdings"/>
              </a:rPr>
              <a:t>σ</a:t>
            </a:r>
            <a:r>
              <a:rPr lang="en-US" sz="1800" dirty="0" smtClean="0">
                <a:sym typeface="Wingdings"/>
              </a:rPr>
              <a:t> </a:t>
            </a:r>
            <a:r>
              <a:rPr lang="en-US" sz="1800" dirty="0" err="1" smtClean="0">
                <a:sym typeface="Wingdings"/>
              </a:rPr>
              <a:t>s.t.</a:t>
            </a:r>
            <a:r>
              <a:rPr lang="en-US" sz="1800" dirty="0" smtClean="0">
                <a:sym typeface="Wingdings"/>
              </a:rPr>
              <a:t> P(</a:t>
            </a:r>
            <a:r>
              <a:rPr lang="en-US" sz="1800" dirty="0" err="1" smtClean="0">
                <a:sym typeface="Wingdings"/>
              </a:rPr>
              <a:t>σ</a:t>
            </a:r>
            <a:r>
              <a:rPr lang="en-US" sz="1800" dirty="0" smtClean="0">
                <a:sym typeface="Wingdings"/>
              </a:rPr>
              <a:t>) }</a:t>
            </a:r>
          </a:p>
          <a:p>
            <a:pPr marL="0" indent="0">
              <a:buNone/>
            </a:pPr>
            <a:r>
              <a:rPr lang="en-US" sz="1600" dirty="0" smtClean="0">
                <a:sym typeface="Wingdings"/>
              </a:rPr>
              <a:t>Abstract Semantics: &lt;&lt; </a:t>
            </a:r>
            <a:r>
              <a:rPr lang="en-US" sz="1600" dirty="0" err="1" smtClean="0">
                <a:sym typeface="Wingdings"/>
              </a:rPr>
              <a:t>Stmt</a:t>
            </a:r>
            <a:r>
              <a:rPr lang="en-US" sz="1600" dirty="0" smtClean="0">
                <a:sym typeface="Wingdings"/>
              </a:rPr>
              <a:t> &gt;&gt; : </a:t>
            </a:r>
            <a:r>
              <a:rPr lang="en-US" sz="1600" dirty="0" err="1" smtClean="0">
                <a:sym typeface="Wingdings"/>
              </a:rPr>
              <a:t>AbsStates</a:t>
            </a:r>
            <a:r>
              <a:rPr lang="en-US" sz="1600" dirty="0" smtClean="0">
                <a:sym typeface="Wingdings"/>
              </a:rPr>
              <a:t>  </a:t>
            </a:r>
            <a:r>
              <a:rPr lang="en-US" sz="1600" dirty="0" err="1" smtClean="0">
                <a:sym typeface="Wingdings"/>
              </a:rPr>
              <a:t>AbsStates</a:t>
            </a:r>
            <a:endParaRPr lang="en-US" sz="1600" dirty="0" smtClean="0">
              <a:sym typeface="Wingdings"/>
            </a:endParaRPr>
          </a:p>
          <a:p>
            <a:pPr marL="0" indent="0">
              <a:buNone/>
            </a:pPr>
            <a:r>
              <a:rPr lang="en-US" sz="1600" dirty="0" smtClean="0">
                <a:sym typeface="Wingdings"/>
              </a:rPr>
              <a:t>Example: intervals</a:t>
            </a:r>
          </a:p>
          <a:p>
            <a:r>
              <a:rPr lang="en-US" sz="1600" dirty="0">
                <a:sym typeface="Wingdings"/>
              </a:rPr>
              <a:t>P</a:t>
            </a:r>
            <a:r>
              <a:rPr lang="en-US" sz="1600" dirty="0" smtClean="0">
                <a:sym typeface="Wingdings"/>
              </a:rPr>
              <a:t>redicate P is a closed interval on each variable</a:t>
            </a:r>
          </a:p>
          <a:p>
            <a:r>
              <a:rPr lang="en-US" sz="1600" dirty="0" err="1" smtClean="0">
                <a:sym typeface="Wingdings"/>
              </a:rPr>
              <a:t>γ</a:t>
            </a:r>
            <a:r>
              <a:rPr lang="en-US" sz="1600" dirty="0" smtClean="0">
                <a:sym typeface="Wingdings"/>
              </a:rPr>
              <a:t>(1≤x≤2, 1≤y</a:t>
            </a:r>
            <a:r>
              <a:rPr lang="en-US" sz="1600" dirty="0">
                <a:sym typeface="Wingdings"/>
              </a:rPr>
              <a:t>≤</a:t>
            </a:r>
            <a:r>
              <a:rPr lang="en-US" sz="1600" dirty="0" smtClean="0">
                <a:sym typeface="Wingdings"/>
              </a:rPr>
              <a:t>1) = all states that assign x between 1 and 2, and y = 1</a:t>
            </a:r>
          </a:p>
          <a:p>
            <a:pPr marL="0" indent="0">
              <a:buNone/>
            </a:pPr>
            <a:endParaRPr lang="en-US" sz="1600" dirty="0" smtClean="0">
              <a:sym typeface="Wingding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457200" y="3223736"/>
            <a:ext cx="8305800" cy="2643664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70600" y="5191090"/>
            <a:ext cx="2160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Wingdings"/>
              </a:rPr>
              <a:t>All states over {</a:t>
            </a:r>
            <a:r>
              <a:rPr lang="en-US" dirty="0" err="1" smtClean="0">
                <a:sym typeface="Wingdings"/>
              </a:rPr>
              <a:t>x,y</a:t>
            </a:r>
            <a:r>
              <a:rPr lang="en-US" dirty="0" smtClean="0">
                <a:sym typeface="Wingdings"/>
              </a:rPr>
              <a:t>}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r>
              <a:rPr lang="en-US" dirty="0" smtClean="0"/>
              <a:t>Abstract Interpretation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493624" y="5057001"/>
            <a:ext cx="1163976" cy="276999"/>
          </a:xfrm>
          <a:prstGeom prst="rect">
            <a:avLst/>
          </a:prstGeom>
          <a:solidFill>
            <a:srgbClr val="FF6600"/>
          </a:solidFill>
        </p:spPr>
        <p:txBody>
          <a:bodyPr wrap="none">
            <a:spAutoFit/>
          </a:bodyPr>
          <a:lstStyle/>
          <a:p>
            <a:r>
              <a:rPr lang="en-US" sz="1200" dirty="0" smtClean="0"/>
              <a:t>(1</a:t>
            </a:r>
            <a:r>
              <a:rPr lang="en-US" sz="1200" dirty="0">
                <a:sym typeface="Wingdings"/>
              </a:rPr>
              <a:t>≤</a:t>
            </a:r>
            <a:r>
              <a:rPr lang="en-US" sz="1200" dirty="0" smtClean="0"/>
              <a:t>x</a:t>
            </a:r>
            <a:r>
              <a:rPr lang="en-US" sz="1200" dirty="0">
                <a:sym typeface="Wingdings"/>
              </a:rPr>
              <a:t>≤</a:t>
            </a:r>
            <a:r>
              <a:rPr lang="en-US" sz="1200" dirty="0" smtClean="0"/>
              <a:t>2</a:t>
            </a:r>
            <a:r>
              <a:rPr lang="en-US" sz="1200" dirty="0" smtClean="0">
                <a:sym typeface="Wingdings"/>
              </a:rPr>
              <a:t>,1</a:t>
            </a:r>
            <a:r>
              <a:rPr lang="en-US" sz="1200" dirty="0">
                <a:sym typeface="Wingdings"/>
              </a:rPr>
              <a:t>≤</a:t>
            </a:r>
            <a:r>
              <a:rPr lang="en-US" sz="1200" dirty="0" smtClean="0">
                <a:sym typeface="Wingdings"/>
              </a:rPr>
              <a:t>y</a:t>
            </a:r>
            <a:r>
              <a:rPr lang="en-US" sz="1200" dirty="0">
                <a:sym typeface="Wingdings"/>
              </a:rPr>
              <a:t>≤</a:t>
            </a:r>
            <a:r>
              <a:rPr lang="en-US" sz="1200" dirty="0" smtClean="0">
                <a:sym typeface="Wingdings"/>
              </a:rPr>
              <a:t>1) </a:t>
            </a:r>
            <a:r>
              <a:rPr lang="en-US" sz="1200" dirty="0" smtClean="0"/>
              <a:t>  </a:t>
            </a:r>
            <a:endParaRPr lang="en-US" sz="1200" dirty="0"/>
          </a:p>
        </p:txBody>
      </p:sp>
      <p:sp>
        <p:nvSpPr>
          <p:cNvPr id="11" name="Rectangle 10"/>
          <p:cNvSpPr/>
          <p:nvPr/>
        </p:nvSpPr>
        <p:spPr>
          <a:xfrm>
            <a:off x="2493624" y="3804735"/>
            <a:ext cx="1163976" cy="276999"/>
          </a:xfrm>
          <a:prstGeom prst="rect">
            <a:avLst/>
          </a:prstGeom>
          <a:solidFill>
            <a:srgbClr val="008000"/>
          </a:solidFill>
        </p:spPr>
        <p:txBody>
          <a:bodyPr wrap="none">
            <a:spAutoFit/>
          </a:bodyPr>
          <a:lstStyle/>
          <a:p>
            <a:r>
              <a:rPr lang="en-US" sz="1200" dirty="0"/>
              <a:t>(1</a:t>
            </a:r>
            <a:r>
              <a:rPr lang="en-US" sz="1200" dirty="0">
                <a:sym typeface="Wingdings"/>
              </a:rPr>
              <a:t>≤</a:t>
            </a:r>
            <a:r>
              <a:rPr lang="en-US" sz="1200" dirty="0"/>
              <a:t>x</a:t>
            </a:r>
            <a:r>
              <a:rPr lang="en-US" sz="1200" dirty="0">
                <a:sym typeface="Wingdings"/>
              </a:rPr>
              <a:t>≤</a:t>
            </a:r>
            <a:r>
              <a:rPr lang="en-US" sz="1200" dirty="0" smtClean="0"/>
              <a:t>2</a:t>
            </a:r>
            <a:r>
              <a:rPr lang="en-US" sz="1200" dirty="0" smtClean="0">
                <a:sym typeface="Wingdings"/>
              </a:rPr>
              <a:t>,3≤</a:t>
            </a:r>
            <a:r>
              <a:rPr lang="en-US" sz="1200" dirty="0">
                <a:sym typeface="Wingdings"/>
              </a:rPr>
              <a:t>y</a:t>
            </a:r>
            <a:r>
              <a:rPr lang="en-US" sz="1200" dirty="0" smtClean="0">
                <a:sym typeface="Wingdings"/>
              </a:rPr>
              <a:t>≤4) </a:t>
            </a:r>
            <a:r>
              <a:rPr lang="en-US" sz="1200" dirty="0" smtClean="0"/>
              <a:t>  </a:t>
            </a:r>
            <a:endParaRPr lang="en-US" sz="1200" dirty="0"/>
          </a:p>
        </p:txBody>
      </p:sp>
      <p:cxnSp>
        <p:nvCxnSpPr>
          <p:cNvPr id="18" name="Straight Arrow Connector 17"/>
          <p:cNvCxnSpPr>
            <a:stCxn id="9" idx="0"/>
            <a:endCxn id="11" idx="2"/>
          </p:cNvCxnSpPr>
          <p:nvPr/>
        </p:nvCxnSpPr>
        <p:spPr>
          <a:xfrm flipV="1">
            <a:off x="3075612" y="4081734"/>
            <a:ext cx="0" cy="975267"/>
          </a:xfrm>
          <a:prstGeom prst="straightConnector1">
            <a:avLst/>
          </a:prstGeom>
          <a:ln>
            <a:solidFill>
              <a:srgbClr val="292934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5084424" y="3804735"/>
            <a:ext cx="1163976" cy="276999"/>
          </a:xfrm>
          <a:prstGeom prst="rect">
            <a:avLst/>
          </a:prstGeom>
          <a:solidFill>
            <a:srgbClr val="3366FF"/>
          </a:solidFill>
        </p:spPr>
        <p:txBody>
          <a:bodyPr wrap="none">
            <a:spAutoFit/>
          </a:bodyPr>
          <a:lstStyle/>
          <a:p>
            <a:r>
              <a:rPr lang="en-US" sz="1200" dirty="0"/>
              <a:t>(1</a:t>
            </a:r>
            <a:r>
              <a:rPr lang="en-US" sz="1200" dirty="0">
                <a:sym typeface="Wingdings"/>
              </a:rPr>
              <a:t>≤</a:t>
            </a:r>
            <a:r>
              <a:rPr lang="en-US" sz="1200" dirty="0"/>
              <a:t>x</a:t>
            </a:r>
            <a:r>
              <a:rPr lang="en-US" sz="1200" dirty="0" smtClean="0">
                <a:sym typeface="Wingdings"/>
              </a:rPr>
              <a:t>≤3,3≤</a:t>
            </a:r>
            <a:r>
              <a:rPr lang="en-US" sz="1200" dirty="0">
                <a:sym typeface="Wingdings"/>
              </a:rPr>
              <a:t>y</a:t>
            </a:r>
            <a:r>
              <a:rPr lang="en-US" sz="1200" dirty="0" smtClean="0">
                <a:sym typeface="Wingdings"/>
              </a:rPr>
              <a:t>≤4) </a:t>
            </a:r>
            <a:r>
              <a:rPr lang="en-US" sz="1200" dirty="0" smtClean="0"/>
              <a:t>  </a:t>
            </a:r>
            <a:endParaRPr lang="en-US" sz="1200" dirty="0"/>
          </a:p>
        </p:txBody>
      </p:sp>
      <p:sp>
        <p:nvSpPr>
          <p:cNvPr id="17" name="Rectangle 16"/>
          <p:cNvSpPr/>
          <p:nvPr/>
        </p:nvSpPr>
        <p:spPr>
          <a:xfrm>
            <a:off x="3733800" y="3387244"/>
            <a:ext cx="1092278" cy="2251556"/>
          </a:xfrm>
          <a:prstGeom prst="rect">
            <a:avLst/>
          </a:prstGeom>
          <a:solidFill>
            <a:srgbClr val="3366FF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810001" y="5193268"/>
            <a:ext cx="762000" cy="369332"/>
          </a:xfrm>
          <a:prstGeom prst="rect">
            <a:avLst/>
          </a:prstGeom>
          <a:solidFill>
            <a:srgbClr val="FF660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810001" y="3463444"/>
            <a:ext cx="762000" cy="996871"/>
          </a:xfrm>
          <a:prstGeom prst="rect">
            <a:avLst/>
          </a:prstGeom>
          <a:solidFill>
            <a:srgbClr val="00800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371600" y="4419600"/>
            <a:ext cx="13994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&lt;&lt; y := x + 2*y &gt;&gt;</a:t>
            </a:r>
            <a:endParaRPr lang="en-US" sz="1200" dirty="0"/>
          </a:p>
        </p:txBody>
      </p:sp>
      <p:sp>
        <p:nvSpPr>
          <p:cNvPr id="30" name="TextBox 29"/>
          <p:cNvSpPr txBox="1"/>
          <p:nvPr/>
        </p:nvSpPr>
        <p:spPr>
          <a:xfrm>
            <a:off x="3276600" y="3505200"/>
            <a:ext cx="21951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&lt;&lt; if y &gt;= 4 then x := x + 1 &gt;&gt;</a:t>
            </a:r>
            <a:endParaRPr lang="en-US" sz="1200" dirty="0"/>
          </a:p>
        </p:txBody>
      </p:sp>
      <p:cxnSp>
        <p:nvCxnSpPr>
          <p:cNvPr id="35" name="Straight Arrow Connector 34"/>
          <p:cNvCxnSpPr>
            <a:stCxn id="11" idx="3"/>
            <a:endCxn id="32" idx="1"/>
          </p:cNvCxnSpPr>
          <p:nvPr/>
        </p:nvCxnSpPr>
        <p:spPr>
          <a:xfrm>
            <a:off x="3657600" y="3943235"/>
            <a:ext cx="1426824" cy="0"/>
          </a:xfrm>
          <a:prstGeom prst="straightConnector1">
            <a:avLst/>
          </a:prstGeom>
          <a:ln>
            <a:solidFill>
              <a:srgbClr val="292934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Up Arrow 18"/>
          <p:cNvSpPr/>
          <p:nvPr/>
        </p:nvSpPr>
        <p:spPr>
          <a:xfrm>
            <a:off x="7239000" y="4020529"/>
            <a:ext cx="228600" cy="838200"/>
          </a:xfrm>
          <a:prstGeom prst="up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Up Arrow 19"/>
          <p:cNvSpPr/>
          <p:nvPr/>
        </p:nvSpPr>
        <p:spPr>
          <a:xfrm rot="5400000">
            <a:off x="7620000" y="4401529"/>
            <a:ext cx="228600" cy="838200"/>
          </a:xfrm>
          <a:prstGeom prst="up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8158118" y="4641797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7230894" y="36576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6572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17526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1800" dirty="0" smtClean="0"/>
              <a:t>Abstract Program States </a:t>
            </a:r>
            <a:r>
              <a:rPr lang="en-US" sz="1800" dirty="0" err="1"/>
              <a:t>AbsStates</a:t>
            </a: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>
                <a:sym typeface="Wingdings"/>
              </a:rPr>
              <a:t>Concretization: </a:t>
            </a:r>
            <a:r>
              <a:rPr lang="en-US" sz="1800" dirty="0" err="1" smtClean="0">
                <a:sym typeface="Wingdings"/>
              </a:rPr>
              <a:t>γ</a:t>
            </a:r>
            <a:r>
              <a:rPr lang="en-US" sz="1800" dirty="0" smtClean="0">
                <a:sym typeface="Wingdings"/>
              </a:rPr>
              <a:t>(P) := { </a:t>
            </a:r>
            <a:r>
              <a:rPr lang="en-US" sz="1800" dirty="0" err="1" smtClean="0">
                <a:sym typeface="Wingdings"/>
              </a:rPr>
              <a:t>σ</a:t>
            </a:r>
            <a:r>
              <a:rPr lang="en-US" sz="1800" dirty="0" smtClean="0">
                <a:sym typeface="Wingdings"/>
              </a:rPr>
              <a:t> </a:t>
            </a:r>
            <a:r>
              <a:rPr lang="en-US" sz="1800" dirty="0" err="1" smtClean="0">
                <a:sym typeface="Wingdings"/>
              </a:rPr>
              <a:t>s.t.</a:t>
            </a:r>
            <a:r>
              <a:rPr lang="en-US" sz="1800" dirty="0" smtClean="0">
                <a:sym typeface="Wingdings"/>
              </a:rPr>
              <a:t> P(</a:t>
            </a:r>
            <a:r>
              <a:rPr lang="en-US" sz="1800" dirty="0" err="1" smtClean="0">
                <a:sym typeface="Wingdings"/>
              </a:rPr>
              <a:t>σ</a:t>
            </a:r>
            <a:r>
              <a:rPr lang="en-US" sz="1800" dirty="0" smtClean="0">
                <a:sym typeface="Wingdings"/>
              </a:rPr>
              <a:t>) }</a:t>
            </a:r>
          </a:p>
          <a:p>
            <a:pPr marL="0" indent="0">
              <a:buNone/>
            </a:pPr>
            <a:r>
              <a:rPr lang="en-US" sz="1600" dirty="0" smtClean="0">
                <a:sym typeface="Wingdings"/>
              </a:rPr>
              <a:t>Abstract Semantics: &lt;&lt; </a:t>
            </a:r>
            <a:r>
              <a:rPr lang="en-US" sz="1600" dirty="0" err="1" smtClean="0">
                <a:sym typeface="Wingdings"/>
              </a:rPr>
              <a:t>Stmt</a:t>
            </a:r>
            <a:r>
              <a:rPr lang="en-US" sz="1600" dirty="0" smtClean="0">
                <a:sym typeface="Wingdings"/>
              </a:rPr>
              <a:t> &gt;&gt; : </a:t>
            </a:r>
            <a:r>
              <a:rPr lang="en-US" sz="1600" dirty="0" err="1" smtClean="0">
                <a:sym typeface="Wingdings"/>
              </a:rPr>
              <a:t>AbsStates</a:t>
            </a:r>
            <a:r>
              <a:rPr lang="en-US" sz="1600" dirty="0" smtClean="0">
                <a:sym typeface="Wingdings"/>
              </a:rPr>
              <a:t>  </a:t>
            </a:r>
            <a:r>
              <a:rPr lang="en-US" sz="1600" dirty="0" err="1" smtClean="0">
                <a:sym typeface="Wingdings"/>
              </a:rPr>
              <a:t>AbsStates</a:t>
            </a:r>
            <a:endParaRPr lang="en-US" sz="1600" dirty="0" smtClean="0">
              <a:sym typeface="Wingdings"/>
            </a:endParaRPr>
          </a:p>
          <a:p>
            <a:pPr marL="0" indent="0">
              <a:buNone/>
            </a:pPr>
            <a:r>
              <a:rPr lang="en-US" sz="1600" dirty="0" smtClean="0">
                <a:sym typeface="Wingdings"/>
              </a:rPr>
              <a:t>Example: intervals</a:t>
            </a:r>
          </a:p>
          <a:p>
            <a:r>
              <a:rPr lang="en-US" sz="1600" dirty="0">
                <a:sym typeface="Wingdings"/>
              </a:rPr>
              <a:t>P</a:t>
            </a:r>
            <a:r>
              <a:rPr lang="en-US" sz="1600" dirty="0" smtClean="0">
                <a:sym typeface="Wingdings"/>
              </a:rPr>
              <a:t>redicate P is a closed interval on each variable</a:t>
            </a:r>
          </a:p>
          <a:p>
            <a:r>
              <a:rPr lang="en-US" sz="1600" dirty="0" err="1" smtClean="0">
                <a:sym typeface="Wingdings"/>
              </a:rPr>
              <a:t>γ</a:t>
            </a:r>
            <a:r>
              <a:rPr lang="en-US" sz="1600" dirty="0" smtClean="0">
                <a:sym typeface="Wingdings"/>
              </a:rPr>
              <a:t>(1≤x≤2, 1≤y</a:t>
            </a:r>
            <a:r>
              <a:rPr lang="en-US" sz="1600" dirty="0">
                <a:sym typeface="Wingdings"/>
              </a:rPr>
              <a:t>≤</a:t>
            </a:r>
            <a:r>
              <a:rPr lang="en-US" sz="1600" dirty="0" smtClean="0">
                <a:sym typeface="Wingdings"/>
              </a:rPr>
              <a:t>1) = all states that assign x between 1 and 2, and y = 1</a:t>
            </a:r>
          </a:p>
          <a:p>
            <a:pPr marL="0" indent="0">
              <a:buNone/>
            </a:pPr>
            <a:endParaRPr lang="en-US" sz="1600" dirty="0" smtClean="0">
              <a:sym typeface="Wingding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54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457200" y="3223736"/>
            <a:ext cx="8305800" cy="2643664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70600" y="5191090"/>
            <a:ext cx="2160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Wingdings"/>
              </a:rPr>
              <a:t>All states over {</a:t>
            </a:r>
            <a:r>
              <a:rPr lang="en-US" dirty="0" err="1" smtClean="0">
                <a:sym typeface="Wingdings"/>
              </a:rPr>
              <a:t>x,y</a:t>
            </a:r>
            <a:r>
              <a:rPr lang="en-US" dirty="0" smtClean="0">
                <a:sym typeface="Wingdings"/>
              </a:rPr>
              <a:t>}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r>
              <a:rPr lang="en-US" dirty="0" smtClean="0"/>
              <a:t>Abstract Interpretation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493624" y="5057001"/>
            <a:ext cx="1163976" cy="276999"/>
          </a:xfrm>
          <a:prstGeom prst="rect">
            <a:avLst/>
          </a:prstGeom>
          <a:solidFill>
            <a:srgbClr val="FF6600"/>
          </a:solidFill>
        </p:spPr>
        <p:txBody>
          <a:bodyPr wrap="none">
            <a:spAutoFit/>
          </a:bodyPr>
          <a:lstStyle/>
          <a:p>
            <a:r>
              <a:rPr lang="en-US" sz="1200" dirty="0" smtClean="0"/>
              <a:t>(1</a:t>
            </a:r>
            <a:r>
              <a:rPr lang="en-US" sz="1200" dirty="0">
                <a:sym typeface="Wingdings"/>
              </a:rPr>
              <a:t>≤</a:t>
            </a:r>
            <a:r>
              <a:rPr lang="en-US" sz="1200" dirty="0" smtClean="0"/>
              <a:t>x</a:t>
            </a:r>
            <a:r>
              <a:rPr lang="en-US" sz="1200" dirty="0">
                <a:sym typeface="Wingdings"/>
              </a:rPr>
              <a:t>≤</a:t>
            </a:r>
            <a:r>
              <a:rPr lang="en-US" sz="1200" dirty="0" smtClean="0"/>
              <a:t>2</a:t>
            </a:r>
            <a:r>
              <a:rPr lang="en-US" sz="1200" dirty="0" smtClean="0">
                <a:sym typeface="Wingdings"/>
              </a:rPr>
              <a:t>,1</a:t>
            </a:r>
            <a:r>
              <a:rPr lang="en-US" sz="1200" dirty="0">
                <a:sym typeface="Wingdings"/>
              </a:rPr>
              <a:t>≤</a:t>
            </a:r>
            <a:r>
              <a:rPr lang="en-US" sz="1200" dirty="0" smtClean="0">
                <a:sym typeface="Wingdings"/>
              </a:rPr>
              <a:t>y</a:t>
            </a:r>
            <a:r>
              <a:rPr lang="en-US" sz="1200" dirty="0">
                <a:sym typeface="Wingdings"/>
              </a:rPr>
              <a:t>≤</a:t>
            </a:r>
            <a:r>
              <a:rPr lang="en-US" sz="1200" dirty="0" smtClean="0">
                <a:sym typeface="Wingdings"/>
              </a:rPr>
              <a:t>1) </a:t>
            </a:r>
            <a:r>
              <a:rPr lang="en-US" sz="1200" dirty="0" smtClean="0"/>
              <a:t>  </a:t>
            </a:r>
            <a:endParaRPr lang="en-US" sz="1200" dirty="0"/>
          </a:p>
        </p:txBody>
      </p:sp>
      <p:sp>
        <p:nvSpPr>
          <p:cNvPr id="11" name="Rectangle 10"/>
          <p:cNvSpPr/>
          <p:nvPr/>
        </p:nvSpPr>
        <p:spPr>
          <a:xfrm>
            <a:off x="2493624" y="3804735"/>
            <a:ext cx="1163976" cy="276999"/>
          </a:xfrm>
          <a:prstGeom prst="rect">
            <a:avLst/>
          </a:prstGeom>
          <a:solidFill>
            <a:srgbClr val="008000"/>
          </a:solidFill>
        </p:spPr>
        <p:txBody>
          <a:bodyPr wrap="none">
            <a:spAutoFit/>
          </a:bodyPr>
          <a:lstStyle/>
          <a:p>
            <a:r>
              <a:rPr lang="en-US" sz="1200" dirty="0"/>
              <a:t>(1</a:t>
            </a:r>
            <a:r>
              <a:rPr lang="en-US" sz="1200" dirty="0">
                <a:sym typeface="Wingdings"/>
              </a:rPr>
              <a:t>≤</a:t>
            </a:r>
            <a:r>
              <a:rPr lang="en-US" sz="1200" dirty="0"/>
              <a:t>x</a:t>
            </a:r>
            <a:r>
              <a:rPr lang="en-US" sz="1200" dirty="0">
                <a:sym typeface="Wingdings"/>
              </a:rPr>
              <a:t>≤</a:t>
            </a:r>
            <a:r>
              <a:rPr lang="en-US" sz="1200" dirty="0" smtClean="0"/>
              <a:t>2</a:t>
            </a:r>
            <a:r>
              <a:rPr lang="en-US" sz="1200" dirty="0" smtClean="0">
                <a:sym typeface="Wingdings"/>
              </a:rPr>
              <a:t>,3≤</a:t>
            </a:r>
            <a:r>
              <a:rPr lang="en-US" sz="1200" dirty="0">
                <a:sym typeface="Wingdings"/>
              </a:rPr>
              <a:t>y</a:t>
            </a:r>
            <a:r>
              <a:rPr lang="en-US" sz="1200" dirty="0" smtClean="0">
                <a:sym typeface="Wingdings"/>
              </a:rPr>
              <a:t>≤4) </a:t>
            </a:r>
            <a:r>
              <a:rPr lang="en-US" sz="1200" dirty="0" smtClean="0"/>
              <a:t>  </a:t>
            </a:r>
            <a:endParaRPr lang="en-US" sz="1200" dirty="0"/>
          </a:p>
        </p:txBody>
      </p:sp>
      <p:cxnSp>
        <p:nvCxnSpPr>
          <p:cNvPr id="18" name="Straight Arrow Connector 17"/>
          <p:cNvCxnSpPr>
            <a:stCxn id="9" idx="0"/>
            <a:endCxn id="11" idx="2"/>
          </p:cNvCxnSpPr>
          <p:nvPr/>
        </p:nvCxnSpPr>
        <p:spPr>
          <a:xfrm flipV="1">
            <a:off x="3075612" y="4081734"/>
            <a:ext cx="0" cy="975267"/>
          </a:xfrm>
          <a:prstGeom prst="straightConnector1">
            <a:avLst/>
          </a:prstGeom>
          <a:ln>
            <a:solidFill>
              <a:srgbClr val="292934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5084424" y="3804735"/>
            <a:ext cx="1163976" cy="276999"/>
          </a:xfrm>
          <a:prstGeom prst="rect">
            <a:avLst/>
          </a:prstGeom>
          <a:solidFill>
            <a:srgbClr val="3366FF"/>
          </a:solidFill>
        </p:spPr>
        <p:txBody>
          <a:bodyPr wrap="none">
            <a:spAutoFit/>
          </a:bodyPr>
          <a:lstStyle/>
          <a:p>
            <a:r>
              <a:rPr lang="en-US" sz="1200" dirty="0"/>
              <a:t>(1</a:t>
            </a:r>
            <a:r>
              <a:rPr lang="en-US" sz="1200" dirty="0">
                <a:sym typeface="Wingdings"/>
              </a:rPr>
              <a:t>≤</a:t>
            </a:r>
            <a:r>
              <a:rPr lang="en-US" sz="1200" dirty="0"/>
              <a:t>x</a:t>
            </a:r>
            <a:r>
              <a:rPr lang="en-US" sz="1200" dirty="0" smtClean="0">
                <a:sym typeface="Wingdings"/>
              </a:rPr>
              <a:t>≤3,3≤</a:t>
            </a:r>
            <a:r>
              <a:rPr lang="en-US" sz="1200" dirty="0">
                <a:sym typeface="Wingdings"/>
              </a:rPr>
              <a:t>y</a:t>
            </a:r>
            <a:r>
              <a:rPr lang="en-US" sz="1200" dirty="0" smtClean="0">
                <a:sym typeface="Wingdings"/>
              </a:rPr>
              <a:t>≤4) </a:t>
            </a:r>
            <a:r>
              <a:rPr lang="en-US" sz="1200" dirty="0" smtClean="0"/>
              <a:t>  </a:t>
            </a:r>
            <a:endParaRPr lang="en-US" sz="1200" dirty="0"/>
          </a:p>
        </p:txBody>
      </p:sp>
      <p:sp>
        <p:nvSpPr>
          <p:cNvPr id="17" name="Rectangle 16"/>
          <p:cNvSpPr/>
          <p:nvPr/>
        </p:nvSpPr>
        <p:spPr>
          <a:xfrm>
            <a:off x="3733800" y="3387244"/>
            <a:ext cx="1092278" cy="2251556"/>
          </a:xfrm>
          <a:prstGeom prst="rect">
            <a:avLst/>
          </a:prstGeom>
          <a:solidFill>
            <a:srgbClr val="3366FF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810001" y="5193268"/>
            <a:ext cx="762000" cy="369332"/>
          </a:xfrm>
          <a:prstGeom prst="rect">
            <a:avLst/>
          </a:prstGeom>
          <a:solidFill>
            <a:srgbClr val="FF660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810001" y="3463444"/>
            <a:ext cx="762000" cy="996871"/>
          </a:xfrm>
          <a:prstGeom prst="rect">
            <a:avLst/>
          </a:prstGeom>
          <a:solidFill>
            <a:srgbClr val="00800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371600" y="4419600"/>
            <a:ext cx="13994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&lt;&lt; y := x + 2*y &gt;&gt;</a:t>
            </a:r>
            <a:endParaRPr lang="en-US" sz="1200" dirty="0"/>
          </a:p>
        </p:txBody>
      </p:sp>
      <p:sp>
        <p:nvSpPr>
          <p:cNvPr id="30" name="TextBox 29"/>
          <p:cNvSpPr txBox="1"/>
          <p:nvPr/>
        </p:nvSpPr>
        <p:spPr>
          <a:xfrm>
            <a:off x="3276600" y="3505200"/>
            <a:ext cx="21951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&lt;&lt; if y &gt;= 4 then x := x + 1 &gt;&gt;</a:t>
            </a:r>
            <a:endParaRPr lang="en-US" sz="1200" dirty="0"/>
          </a:p>
        </p:txBody>
      </p:sp>
      <p:cxnSp>
        <p:nvCxnSpPr>
          <p:cNvPr id="35" name="Straight Arrow Connector 34"/>
          <p:cNvCxnSpPr>
            <a:stCxn id="11" idx="3"/>
            <a:endCxn id="32" idx="1"/>
          </p:cNvCxnSpPr>
          <p:nvPr/>
        </p:nvCxnSpPr>
        <p:spPr>
          <a:xfrm>
            <a:off x="3657600" y="3943235"/>
            <a:ext cx="1426824" cy="0"/>
          </a:xfrm>
          <a:prstGeom prst="straightConnector1">
            <a:avLst/>
          </a:prstGeom>
          <a:ln>
            <a:solidFill>
              <a:srgbClr val="292934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Up Arrow 18"/>
          <p:cNvSpPr/>
          <p:nvPr/>
        </p:nvSpPr>
        <p:spPr>
          <a:xfrm>
            <a:off x="7239000" y="4020529"/>
            <a:ext cx="228600" cy="838200"/>
          </a:xfrm>
          <a:prstGeom prst="up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Up Arrow 19"/>
          <p:cNvSpPr/>
          <p:nvPr/>
        </p:nvSpPr>
        <p:spPr>
          <a:xfrm rot="5400000">
            <a:off x="7620000" y="4401529"/>
            <a:ext cx="228600" cy="838200"/>
          </a:xfrm>
          <a:prstGeom prst="up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8158118" y="4641797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7230894" y="36576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267200" y="5181600"/>
            <a:ext cx="327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σ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4219468" y="4038600"/>
            <a:ext cx="3712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σ</a:t>
            </a:r>
            <a:r>
              <a:rPr lang="en-US" dirty="0" smtClean="0"/>
              <a:t>'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419600" y="4641797"/>
            <a:ext cx="12110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[[ y := x + 2*y ]]</a:t>
            </a:r>
            <a:endParaRPr lang="en-US" sz="1200" dirty="0"/>
          </a:p>
        </p:txBody>
      </p:sp>
      <p:cxnSp>
        <p:nvCxnSpPr>
          <p:cNvPr id="25" name="Straight Arrow Connector 24"/>
          <p:cNvCxnSpPr/>
          <p:nvPr/>
        </p:nvCxnSpPr>
        <p:spPr>
          <a:xfrm flipH="1" flipV="1">
            <a:off x="4419601" y="4419600"/>
            <a:ext cx="11166" cy="838200"/>
          </a:xfrm>
          <a:prstGeom prst="straightConnector1">
            <a:avLst/>
          </a:prstGeom>
          <a:ln>
            <a:solidFill>
              <a:srgbClr val="292934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4288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Probabilistic Interpretation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Concrete</a:t>
            </a:r>
          </a:p>
          <a:p>
            <a:r>
              <a:rPr lang="en-US" dirty="0" smtClean="0"/>
              <a:t>Abstraction</a:t>
            </a:r>
          </a:p>
          <a:p>
            <a:pPr lvl="1"/>
            <a:r>
              <a:rPr lang="en-US" dirty="0" smtClean="0"/>
              <a:t>Abstract semantics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3438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Concrete Probabilistic Semantics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76400"/>
            <a:ext cx="7010400" cy="2743200"/>
          </a:xfrm>
        </p:spPr>
        <p:txBody>
          <a:bodyPr>
            <a:noAutofit/>
          </a:bodyPr>
          <a:lstStyle/>
          <a:p>
            <a:r>
              <a:rPr lang="en-US" sz="1600" dirty="0" smtClean="0"/>
              <a:t>(sub)distributions </a:t>
            </a:r>
            <a:r>
              <a:rPr lang="en-US" sz="1600" dirty="0" err="1"/>
              <a:t>δ</a:t>
            </a:r>
            <a:r>
              <a:rPr lang="en-US" sz="1600" dirty="0"/>
              <a:t> : </a:t>
            </a:r>
            <a:r>
              <a:rPr lang="en-US" sz="1600" dirty="0" smtClean="0"/>
              <a:t>States </a:t>
            </a:r>
            <a:r>
              <a:rPr lang="en-US" sz="1600" dirty="0">
                <a:sym typeface="Wingdings"/>
              </a:rPr>
              <a:t> [0,1</a:t>
            </a:r>
            <a:r>
              <a:rPr lang="en-US" sz="1600" dirty="0" smtClean="0">
                <a:sym typeface="Wingdings"/>
              </a:rPr>
              <a:t>]</a:t>
            </a:r>
          </a:p>
          <a:p>
            <a:endParaRPr lang="en-US" sz="16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Semantics</a:t>
            </a:r>
            <a:endParaRPr lang="fr-FR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cmsy10"/>
              <a:ea typeface="cmsy10"/>
              <a:cs typeface="cmsy10"/>
            </a:endParaRPr>
          </a:p>
          <a:p>
            <a:pPr lvl="1"/>
            <a:r>
              <a:rPr lang="fr-FR" sz="1200" dirty="0" smtClean="0">
                <a:latin typeface="cmsy10"/>
                <a:ea typeface="cmsy10"/>
                <a:cs typeface="cmsy10"/>
              </a:rPr>
              <a:t>⟦</a:t>
            </a:r>
            <a:r>
              <a:rPr lang="en-US" sz="1200" dirty="0" err="1" smtClean="0"/>
              <a:t>skip</a:t>
            </a:r>
            <a:r>
              <a:rPr lang="en-US" sz="1200" dirty="0" err="1" smtClean="0">
                <a:latin typeface="cmsy10"/>
                <a:ea typeface="cmsy10"/>
                <a:cs typeface="cmsy10"/>
              </a:rPr>
              <a:t>⟧</a:t>
            </a:r>
            <a:r>
              <a:rPr lang="en-US" sz="1200" dirty="0" err="1" smtClean="0"/>
              <a:t>δ</a:t>
            </a:r>
            <a:r>
              <a:rPr lang="en-US" sz="1200" dirty="0" smtClean="0"/>
              <a:t> 		= </a:t>
            </a:r>
            <a:r>
              <a:rPr lang="en-US" sz="1200" dirty="0" err="1" smtClean="0"/>
              <a:t>δ</a:t>
            </a:r>
            <a:endParaRPr lang="en-US" sz="1200" dirty="0" smtClean="0">
              <a:latin typeface="cmmi10"/>
            </a:endParaRPr>
          </a:p>
          <a:p>
            <a:pPr lvl="1"/>
            <a:r>
              <a:rPr lang="fr-FR" sz="1200" dirty="0" smtClean="0">
                <a:latin typeface="cmsy10"/>
                <a:ea typeface="cmsy10"/>
                <a:cs typeface="cmsy10"/>
              </a:rPr>
              <a:t>⟦</a:t>
            </a:r>
            <a:r>
              <a:rPr lang="fr-FR" sz="1200" dirty="0" smtClean="0">
                <a:latin typeface="Arial"/>
                <a:ea typeface="cmsy10"/>
                <a:cs typeface="cmsy10"/>
              </a:rPr>
              <a:t>S</a:t>
            </a:r>
            <a:r>
              <a:rPr lang="fr-FR" sz="1200" baseline="-25000" dirty="0" smtClean="0">
                <a:latin typeface="Arial"/>
                <a:ea typeface="cmsy10"/>
                <a:cs typeface="cmsy10"/>
              </a:rPr>
              <a:t>1</a:t>
            </a:r>
            <a:r>
              <a:rPr lang="fr-FR" sz="1200" dirty="0" smtClean="0">
                <a:ea typeface="cmsy10"/>
                <a:cs typeface="cmsy10"/>
              </a:rPr>
              <a:t>; S</a:t>
            </a:r>
            <a:r>
              <a:rPr lang="fr-FR" sz="1200" baseline="-25000" dirty="0" smtClean="0">
                <a:latin typeface="Arial"/>
                <a:ea typeface="cmsy10"/>
                <a:cs typeface="cmsy10"/>
              </a:rPr>
              <a:t>2</a:t>
            </a:r>
            <a:r>
              <a:rPr lang="en-US" sz="1200" dirty="0">
                <a:latin typeface="cmsy10"/>
                <a:ea typeface="cmsy10"/>
                <a:cs typeface="cmsy10"/>
              </a:rPr>
              <a:t>⟧</a:t>
            </a:r>
            <a:r>
              <a:rPr lang="en-US" sz="1200" dirty="0" err="1" smtClean="0"/>
              <a:t>δ</a:t>
            </a:r>
            <a:r>
              <a:rPr lang="en-US" sz="1200" dirty="0" smtClean="0"/>
              <a:t> 		= </a:t>
            </a:r>
            <a:r>
              <a:rPr lang="fr-FR" sz="1200" dirty="0">
                <a:latin typeface="cmsy10"/>
                <a:ea typeface="cmsy10"/>
                <a:cs typeface="cmsy10"/>
              </a:rPr>
              <a:t>⟦</a:t>
            </a:r>
            <a:r>
              <a:rPr lang="fr-FR" sz="1200" dirty="0" smtClean="0">
                <a:ea typeface="cmsy10"/>
                <a:cs typeface="cmsy10"/>
              </a:rPr>
              <a:t>S</a:t>
            </a:r>
            <a:r>
              <a:rPr lang="fr-FR" sz="1200" baseline="-25000" dirty="0" smtClean="0">
                <a:ea typeface="cmsy10"/>
                <a:cs typeface="cmsy10"/>
              </a:rPr>
              <a:t>2</a:t>
            </a:r>
            <a:r>
              <a:rPr lang="en-US" sz="1200" dirty="0">
                <a:latin typeface="cmsy10"/>
                <a:ea typeface="cmsy10"/>
                <a:cs typeface="cmsy10"/>
              </a:rPr>
              <a:t>⟧ </a:t>
            </a:r>
            <a:r>
              <a:rPr lang="en-US" sz="1200" dirty="0" smtClean="0"/>
              <a:t>(</a:t>
            </a:r>
            <a:r>
              <a:rPr lang="fr-FR" sz="1200" dirty="0">
                <a:latin typeface="cmsy10"/>
                <a:ea typeface="cmsy10"/>
                <a:cs typeface="cmsy10"/>
              </a:rPr>
              <a:t>⟦</a:t>
            </a:r>
            <a:r>
              <a:rPr lang="fr-FR" sz="1200" dirty="0" smtClean="0">
                <a:ea typeface="cmsy10"/>
                <a:cs typeface="cmsy10"/>
              </a:rPr>
              <a:t>S</a:t>
            </a:r>
            <a:r>
              <a:rPr lang="fr-FR" sz="1200" baseline="-25000" dirty="0" smtClean="0">
                <a:ea typeface="cmsy10"/>
                <a:cs typeface="cmsy10"/>
              </a:rPr>
              <a:t>1</a:t>
            </a:r>
            <a:r>
              <a:rPr lang="en-US" sz="1200" dirty="0">
                <a:latin typeface="cmsy10"/>
                <a:ea typeface="cmsy10"/>
                <a:cs typeface="cmsy10"/>
              </a:rPr>
              <a:t>⟧</a:t>
            </a:r>
            <a:r>
              <a:rPr lang="en-US" sz="1200" dirty="0" err="1" smtClean="0"/>
              <a:t>δ</a:t>
            </a:r>
            <a:r>
              <a:rPr lang="en-US" sz="1200" dirty="0"/>
              <a:t>)</a:t>
            </a:r>
            <a:endParaRPr lang="en-US" sz="1200" dirty="0" smtClean="0">
              <a:latin typeface="cmmi10"/>
            </a:endParaRPr>
          </a:p>
          <a:p>
            <a:pPr lvl="1"/>
            <a:r>
              <a:rPr lang="fr-FR" sz="1200" dirty="0">
                <a:latin typeface="cmsy10"/>
                <a:ea typeface="cmsy10"/>
                <a:cs typeface="cmsy10"/>
              </a:rPr>
              <a:t>⟦</a:t>
            </a:r>
            <a:r>
              <a:rPr lang="en-US" sz="1200" dirty="0" smtClean="0"/>
              <a:t>if B then </a:t>
            </a:r>
            <a:r>
              <a:rPr lang="en-US" sz="1200" dirty="0" smtClean="0">
                <a:latin typeface="Arial"/>
              </a:rPr>
              <a:t>S</a:t>
            </a:r>
            <a:r>
              <a:rPr lang="en-US" sz="1200" baseline="-25000" dirty="0" smtClean="0">
                <a:latin typeface="Arial"/>
              </a:rPr>
              <a:t>1</a:t>
            </a:r>
            <a:r>
              <a:rPr lang="en-US" sz="1200" dirty="0" smtClean="0"/>
              <a:t> else </a:t>
            </a:r>
            <a:r>
              <a:rPr lang="en-US" sz="1200" dirty="0" smtClean="0">
                <a:latin typeface="Arial"/>
              </a:rPr>
              <a:t>S</a:t>
            </a:r>
            <a:r>
              <a:rPr lang="en-US" sz="1200" baseline="-25000" dirty="0" smtClean="0">
                <a:latin typeface="Arial"/>
              </a:rPr>
              <a:t>2</a:t>
            </a:r>
            <a:r>
              <a:rPr lang="en-US" sz="1200" dirty="0">
                <a:latin typeface="cmsy10"/>
                <a:ea typeface="cmsy10"/>
                <a:cs typeface="cmsy10"/>
              </a:rPr>
              <a:t>⟧</a:t>
            </a:r>
            <a:r>
              <a:rPr lang="en-US" sz="1200" dirty="0" smtClean="0"/>
              <a:t>δ 	= </a:t>
            </a:r>
            <a:r>
              <a:rPr lang="fr-FR" sz="1200" dirty="0">
                <a:latin typeface="cmsy10"/>
                <a:ea typeface="cmsy10"/>
                <a:cs typeface="cmsy10"/>
              </a:rPr>
              <a:t>⟦</a:t>
            </a:r>
            <a:r>
              <a:rPr lang="en-US" sz="1200" dirty="0" smtClean="0">
                <a:latin typeface="Arial"/>
              </a:rPr>
              <a:t>S</a:t>
            </a:r>
            <a:r>
              <a:rPr lang="en-US" sz="1200" baseline="-25000" dirty="0" smtClean="0">
                <a:latin typeface="cmmi10"/>
              </a:rPr>
              <a:t>1</a:t>
            </a:r>
            <a:r>
              <a:rPr lang="en-US" sz="1200" dirty="0" smtClean="0">
                <a:latin typeface="cmsy10"/>
                <a:ea typeface="cmsy10"/>
                <a:cs typeface="cmsy10"/>
              </a:rPr>
              <a:t>⟧</a:t>
            </a:r>
            <a:r>
              <a:rPr lang="en-US" sz="1200" dirty="0" smtClean="0"/>
              <a:t>(</a:t>
            </a:r>
            <a:r>
              <a:rPr lang="en-US" sz="1200" dirty="0" err="1"/>
              <a:t>δ</a:t>
            </a:r>
            <a:r>
              <a:rPr lang="en-US" sz="1200" dirty="0"/>
              <a:t> </a:t>
            </a:r>
            <a:r>
              <a:rPr lang="en-US" sz="1200" dirty="0">
                <a:latin typeface="ＭＳ ゴシック"/>
                <a:ea typeface="ＭＳ ゴシック"/>
                <a:cs typeface="ＭＳ ゴシック"/>
              </a:rPr>
              <a:t>∧</a:t>
            </a:r>
            <a:r>
              <a:rPr lang="en-US" sz="1200" dirty="0" smtClean="0">
                <a:latin typeface="cmsy10"/>
                <a:ea typeface="cmsy10"/>
                <a:cs typeface="cmsy10"/>
              </a:rPr>
              <a:t> </a:t>
            </a:r>
            <a:r>
              <a:rPr lang="en-US" sz="1200" dirty="0" smtClean="0"/>
              <a:t>B) + </a:t>
            </a:r>
            <a:r>
              <a:rPr lang="fr-FR" sz="1200" dirty="0">
                <a:latin typeface="cmsy10"/>
                <a:ea typeface="cmsy10"/>
                <a:cs typeface="cmsy10"/>
              </a:rPr>
              <a:t>⟦</a:t>
            </a:r>
            <a:r>
              <a:rPr lang="en-US" sz="1200" dirty="0" smtClean="0">
                <a:latin typeface="Arial"/>
              </a:rPr>
              <a:t>S</a:t>
            </a:r>
            <a:r>
              <a:rPr lang="en-US" sz="1200" baseline="-25000" dirty="0" smtClean="0">
                <a:latin typeface="cmmi10"/>
              </a:rPr>
              <a:t>2</a:t>
            </a:r>
            <a:r>
              <a:rPr lang="en-US" sz="1200" dirty="0" smtClean="0">
                <a:latin typeface="cmsy10"/>
                <a:ea typeface="cmsy10"/>
                <a:cs typeface="cmsy10"/>
              </a:rPr>
              <a:t>⟧</a:t>
            </a:r>
            <a:r>
              <a:rPr lang="en-US" sz="1200" dirty="0" smtClean="0"/>
              <a:t>(</a:t>
            </a:r>
            <a:r>
              <a:rPr lang="en-US" sz="1200" dirty="0" err="1"/>
              <a:t>δ</a:t>
            </a:r>
            <a:r>
              <a:rPr lang="en-US" sz="1200" dirty="0"/>
              <a:t> </a:t>
            </a:r>
            <a:r>
              <a:rPr lang="en-US" sz="1200" dirty="0" smtClean="0">
                <a:latin typeface="ＭＳ ゴシック"/>
                <a:ea typeface="ＭＳ ゴシック"/>
                <a:cs typeface="ＭＳ ゴシック"/>
              </a:rPr>
              <a:t>∧</a:t>
            </a:r>
            <a:r>
              <a:rPr lang="en-US" sz="1200" dirty="0" smtClean="0">
                <a:latin typeface="cmsy10"/>
                <a:ea typeface="cmsy10"/>
                <a:cs typeface="cmsy10"/>
              </a:rPr>
              <a:t> ¬</a:t>
            </a:r>
            <a:r>
              <a:rPr lang="en-US" sz="1200" dirty="0" smtClean="0"/>
              <a:t>B)</a:t>
            </a:r>
          </a:p>
          <a:p>
            <a:pPr lvl="1"/>
            <a:r>
              <a:rPr lang="fr-FR" sz="1200" dirty="0">
                <a:solidFill>
                  <a:schemeClr val="bg1">
                    <a:lumMod val="65000"/>
                  </a:schemeClr>
                </a:solidFill>
                <a:latin typeface="cmsy10"/>
                <a:ea typeface="cmsy10"/>
                <a:cs typeface="cmsy10"/>
              </a:rPr>
              <a:t>⟦</a:t>
            </a:r>
            <a:r>
              <a:rPr lang="en-US" sz="1200" dirty="0" err="1" smtClean="0">
                <a:solidFill>
                  <a:schemeClr val="bg1">
                    <a:lumMod val="65000"/>
                  </a:schemeClr>
                </a:solidFill>
              </a:rPr>
              <a:t>pif</a:t>
            </a:r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</a:rPr>
              <a:t> p then </a:t>
            </a:r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  <a:latin typeface="Arial"/>
              </a:rPr>
              <a:t>S</a:t>
            </a:r>
            <a:r>
              <a:rPr lang="en-US" sz="1200" baseline="-25000" dirty="0" smtClean="0">
                <a:solidFill>
                  <a:schemeClr val="bg1">
                    <a:lumMod val="65000"/>
                  </a:schemeClr>
                </a:solidFill>
                <a:latin typeface="Arial"/>
              </a:rPr>
              <a:t>1</a:t>
            </a:r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</a:rPr>
              <a:t> else </a:t>
            </a:r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  <a:latin typeface="Arial"/>
              </a:rPr>
              <a:t>S</a:t>
            </a:r>
            <a:r>
              <a:rPr lang="en-US" sz="1200" baseline="-25000" dirty="0" smtClean="0">
                <a:solidFill>
                  <a:schemeClr val="bg1">
                    <a:lumMod val="65000"/>
                  </a:schemeClr>
                </a:solidFill>
                <a:latin typeface="Arial"/>
              </a:rPr>
              <a:t>2</a:t>
            </a:r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  <a:latin typeface="cmsy10"/>
                <a:ea typeface="cmsy10"/>
                <a:cs typeface="cmsy10"/>
              </a:rPr>
              <a:t>⟧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δ</a:t>
            </a:r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</a:rPr>
              <a:t> 	= </a:t>
            </a:r>
            <a:r>
              <a:rPr lang="fr-FR" sz="1200" dirty="0">
                <a:solidFill>
                  <a:schemeClr val="bg1">
                    <a:lumMod val="65000"/>
                  </a:schemeClr>
                </a:solidFill>
                <a:latin typeface="cmsy10"/>
                <a:ea typeface="cmsy10"/>
                <a:cs typeface="cmsy10"/>
              </a:rPr>
              <a:t>⟦</a:t>
            </a:r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  <a:latin typeface="Arial"/>
              </a:rPr>
              <a:t>S</a:t>
            </a:r>
            <a:r>
              <a:rPr lang="en-US" sz="1200" baseline="-25000" dirty="0" smtClean="0">
                <a:solidFill>
                  <a:schemeClr val="bg1">
                    <a:lumMod val="65000"/>
                  </a:schemeClr>
                </a:solidFill>
                <a:latin typeface="Arial"/>
              </a:rPr>
              <a:t>1</a:t>
            </a:r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  <a:latin typeface="cmsy10"/>
                <a:ea typeface="cmsy10"/>
                <a:cs typeface="cmsy10"/>
              </a:rPr>
              <a:t>⟧</a:t>
            </a:r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</a:rPr>
              <a:t>(p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*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</a:rPr>
              <a:t>δ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) </a:t>
            </a:r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</a:rPr>
              <a:t>+ </a:t>
            </a:r>
            <a:r>
              <a:rPr lang="fr-FR" sz="1200" dirty="0">
                <a:solidFill>
                  <a:schemeClr val="bg1">
                    <a:lumMod val="65000"/>
                  </a:schemeClr>
                </a:solidFill>
                <a:latin typeface="cmsy10"/>
                <a:ea typeface="cmsy10"/>
                <a:cs typeface="cmsy10"/>
              </a:rPr>
              <a:t>⟦</a:t>
            </a:r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  <a:latin typeface="Arial"/>
              </a:rPr>
              <a:t>S</a:t>
            </a:r>
            <a:r>
              <a:rPr lang="en-US" sz="1200" baseline="-25000" dirty="0" smtClean="0">
                <a:solidFill>
                  <a:schemeClr val="bg1">
                    <a:lumMod val="65000"/>
                  </a:schemeClr>
                </a:solidFill>
                <a:latin typeface="Arial"/>
              </a:rPr>
              <a:t>2</a:t>
            </a:r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  <a:latin typeface="cmsy10"/>
                <a:ea typeface="cmsy10"/>
                <a:cs typeface="cmsy10"/>
              </a:rPr>
              <a:t>⟧</a:t>
            </a:r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</a:rPr>
              <a:t>((1-p)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*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</a:rPr>
              <a:t>δ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)</a:t>
            </a:r>
            <a:endParaRPr lang="en-US" sz="1200" dirty="0" smtClean="0">
              <a:solidFill>
                <a:schemeClr val="bg1">
                  <a:lumMod val="65000"/>
                </a:schemeClr>
              </a:solidFill>
            </a:endParaRPr>
          </a:p>
          <a:p>
            <a:pPr lvl="1"/>
            <a:r>
              <a:rPr lang="fr-FR" sz="1200" dirty="0">
                <a:latin typeface="cmsy10"/>
                <a:ea typeface="cmsy10"/>
                <a:cs typeface="cmsy10"/>
              </a:rPr>
              <a:t>⟦</a:t>
            </a:r>
            <a:r>
              <a:rPr lang="en-US" sz="1200" dirty="0" smtClean="0"/>
              <a:t>x := </a:t>
            </a:r>
            <a:r>
              <a:rPr lang="en-US" sz="1200" dirty="0" err="1" smtClean="0"/>
              <a:t>E</a:t>
            </a:r>
            <a:r>
              <a:rPr lang="en-US" sz="1200" dirty="0" err="1">
                <a:latin typeface="cmsy10"/>
                <a:ea typeface="cmsy10"/>
                <a:cs typeface="cmsy10"/>
              </a:rPr>
              <a:t>⟧</a:t>
            </a:r>
            <a:r>
              <a:rPr lang="en-US" sz="1200" dirty="0" err="1" smtClean="0"/>
              <a:t>δ</a:t>
            </a:r>
            <a:r>
              <a:rPr lang="en-US" sz="1200" dirty="0" smtClean="0"/>
              <a:t> 		= </a:t>
            </a:r>
            <a:r>
              <a:rPr lang="en-US" sz="1200" dirty="0" err="1" smtClean="0"/>
              <a:t>δ</a:t>
            </a:r>
            <a:r>
              <a:rPr lang="en-US" sz="1200" dirty="0" smtClean="0"/>
              <a:t>[x </a:t>
            </a:r>
            <a:r>
              <a:rPr lang="en-US" sz="1200" dirty="0" smtClean="0">
                <a:latin typeface="cmsy10"/>
                <a:ea typeface="cmsy10"/>
                <a:cs typeface="cmsy10"/>
              </a:rPr>
              <a:t>⟼</a:t>
            </a:r>
            <a:r>
              <a:rPr lang="en-US" sz="1200" dirty="0" smtClean="0"/>
              <a:t> E]</a:t>
            </a:r>
          </a:p>
          <a:p>
            <a:pPr lvl="1"/>
            <a:r>
              <a:rPr lang="fr-FR" sz="1200" dirty="0">
                <a:solidFill>
                  <a:srgbClr val="A6A6A6"/>
                </a:solidFill>
                <a:latin typeface="cmsy10"/>
                <a:ea typeface="cmsy10"/>
                <a:cs typeface="cmsy10"/>
              </a:rPr>
              <a:t>⟦</a:t>
            </a:r>
            <a:r>
              <a:rPr lang="en-US" sz="1200" dirty="0" smtClean="0">
                <a:solidFill>
                  <a:srgbClr val="A6A6A6"/>
                </a:solidFill>
              </a:rPr>
              <a:t>while B do S</a:t>
            </a:r>
            <a:r>
              <a:rPr lang="en-US" sz="1200" dirty="0">
                <a:solidFill>
                  <a:srgbClr val="A6A6A6"/>
                </a:solidFill>
                <a:latin typeface="cmsy10"/>
                <a:ea typeface="cmsy10"/>
                <a:cs typeface="cmsy10"/>
              </a:rPr>
              <a:t>⟧</a:t>
            </a:r>
            <a:r>
              <a:rPr lang="en-US" sz="1200" dirty="0" smtClean="0">
                <a:solidFill>
                  <a:srgbClr val="A6A6A6"/>
                </a:solidFill>
              </a:rPr>
              <a:t> 		= </a:t>
            </a:r>
            <a:r>
              <a:rPr lang="en-US" sz="1200" i="1" dirty="0" err="1" smtClean="0">
                <a:solidFill>
                  <a:srgbClr val="A6A6A6"/>
                </a:solidFill>
              </a:rPr>
              <a:t>lfp</a:t>
            </a:r>
            <a:r>
              <a:rPr lang="en-US" sz="1200" dirty="0" smtClean="0">
                <a:solidFill>
                  <a:srgbClr val="A6A6A6"/>
                </a:solidFill>
              </a:rPr>
              <a:t> (</a:t>
            </a:r>
            <a:r>
              <a:rPr lang="en-US" sz="1200" dirty="0" err="1" smtClean="0">
                <a:solidFill>
                  <a:srgbClr val="A6A6A6"/>
                </a:solidFill>
                <a:latin typeface="cmmi10"/>
                <a:ea typeface="cmmi10"/>
                <a:cs typeface="cmmi10"/>
              </a:rPr>
              <a:t>λ</a:t>
            </a:r>
            <a:r>
              <a:rPr lang="en-US" sz="1200" dirty="0" err="1" smtClean="0">
                <a:solidFill>
                  <a:srgbClr val="A6A6A6"/>
                </a:solidFill>
              </a:rPr>
              <a:t>F</a:t>
            </a:r>
            <a:r>
              <a:rPr lang="en-US" sz="1200" dirty="0" smtClean="0">
                <a:solidFill>
                  <a:srgbClr val="A6A6A6"/>
                </a:solidFill>
              </a:rPr>
              <a:t>. </a:t>
            </a:r>
            <a:r>
              <a:rPr lang="en-US" sz="1200" dirty="0" err="1" smtClean="0">
                <a:solidFill>
                  <a:srgbClr val="A6A6A6"/>
                </a:solidFill>
                <a:latin typeface="cmmi10"/>
                <a:ea typeface="cmmi10"/>
                <a:cs typeface="cmmi10"/>
              </a:rPr>
              <a:t>λ</a:t>
            </a:r>
            <a:r>
              <a:rPr lang="en-US" sz="1200" dirty="0" err="1" smtClean="0">
                <a:solidFill>
                  <a:srgbClr val="A6A6A6"/>
                </a:solidFill>
              </a:rPr>
              <a:t>δ</a:t>
            </a:r>
            <a:r>
              <a:rPr lang="en-US" sz="1200" dirty="0" smtClean="0">
                <a:solidFill>
                  <a:srgbClr val="A6A6A6"/>
                </a:solidFill>
              </a:rPr>
              <a:t>. F(</a:t>
            </a:r>
            <a:r>
              <a:rPr lang="fr-FR" sz="1200" dirty="0">
                <a:solidFill>
                  <a:srgbClr val="A6A6A6"/>
                </a:solidFill>
                <a:latin typeface="cmsy10"/>
                <a:ea typeface="cmsy10"/>
                <a:cs typeface="cmsy10"/>
              </a:rPr>
              <a:t>⟦</a:t>
            </a:r>
            <a:r>
              <a:rPr lang="en-US" sz="1200" dirty="0" smtClean="0">
                <a:solidFill>
                  <a:srgbClr val="A6A6A6"/>
                </a:solidFill>
              </a:rPr>
              <a:t>S</a:t>
            </a:r>
            <a:r>
              <a:rPr lang="en-US" sz="1200" dirty="0" smtClean="0">
                <a:solidFill>
                  <a:srgbClr val="A6A6A6"/>
                </a:solidFill>
                <a:latin typeface="cmsy10"/>
                <a:ea typeface="cmsy10"/>
                <a:cs typeface="cmsy10"/>
              </a:rPr>
              <a:t>⟧</a:t>
            </a:r>
            <a:r>
              <a:rPr lang="en-US" sz="1200" dirty="0" smtClean="0">
                <a:solidFill>
                  <a:srgbClr val="A6A6A6"/>
                </a:solidFill>
              </a:rPr>
              <a:t>(</a:t>
            </a:r>
            <a:r>
              <a:rPr lang="en-US" sz="1200" dirty="0" err="1">
                <a:solidFill>
                  <a:srgbClr val="A6A6A6"/>
                </a:solidFill>
              </a:rPr>
              <a:t>δ</a:t>
            </a:r>
            <a:r>
              <a:rPr lang="en-US" sz="1200" dirty="0">
                <a:solidFill>
                  <a:srgbClr val="A6A6A6"/>
                </a:solidFill>
              </a:rPr>
              <a:t> </a:t>
            </a:r>
            <a:r>
              <a:rPr lang="en-US" sz="1200" dirty="0" smtClean="0">
                <a:solidFill>
                  <a:srgbClr val="A6A6A6"/>
                </a:solidFill>
                <a:latin typeface="cmsy10"/>
                <a:ea typeface="cmsy10"/>
                <a:cs typeface="cmsy10"/>
              </a:rPr>
              <a:t>| </a:t>
            </a:r>
            <a:r>
              <a:rPr lang="en-US" sz="1200" dirty="0" smtClean="0">
                <a:solidFill>
                  <a:srgbClr val="A6A6A6"/>
                </a:solidFill>
              </a:rPr>
              <a:t>B)) + </a:t>
            </a:r>
            <a:r>
              <a:rPr lang="en-US" sz="1200" dirty="0">
                <a:solidFill>
                  <a:srgbClr val="A6A6A6"/>
                </a:solidFill>
              </a:rPr>
              <a:t>(</a:t>
            </a:r>
            <a:r>
              <a:rPr lang="en-US" sz="1200" dirty="0" err="1" smtClean="0">
                <a:solidFill>
                  <a:srgbClr val="A6A6A6"/>
                </a:solidFill>
              </a:rPr>
              <a:t>δ</a:t>
            </a:r>
            <a:r>
              <a:rPr lang="en-US" sz="1200" dirty="0" smtClean="0">
                <a:solidFill>
                  <a:srgbClr val="A6A6A6"/>
                </a:solidFill>
              </a:rPr>
              <a:t> </a:t>
            </a:r>
            <a:r>
              <a:rPr lang="en-US" sz="1200" dirty="0" smtClean="0">
                <a:solidFill>
                  <a:srgbClr val="A6A6A6"/>
                </a:solidFill>
                <a:latin typeface="cmsy10"/>
                <a:ea typeface="cmsy10"/>
                <a:cs typeface="cmsy10"/>
              </a:rPr>
              <a:t>|</a:t>
            </a:r>
            <a:r>
              <a:rPr lang="en-US" sz="1200" dirty="0" smtClean="0">
                <a:solidFill>
                  <a:srgbClr val="A6A6A6"/>
                </a:solidFill>
              </a:rPr>
              <a:t> </a:t>
            </a:r>
            <a:r>
              <a:rPr lang="en-US" sz="1200" dirty="0">
                <a:solidFill>
                  <a:srgbClr val="A6A6A6"/>
                </a:solidFill>
                <a:latin typeface="cmsy10"/>
                <a:ea typeface="cmsy10"/>
                <a:cs typeface="cmsy10"/>
              </a:rPr>
              <a:t>¬</a:t>
            </a:r>
            <a:r>
              <a:rPr lang="en-US" sz="1200" dirty="0" smtClean="0">
                <a:solidFill>
                  <a:srgbClr val="A6A6A6"/>
                </a:solidFill>
              </a:rPr>
              <a:t>B)) </a:t>
            </a:r>
            <a:endParaRPr lang="en-US" sz="1200" dirty="0" smtClean="0">
              <a:solidFill>
                <a:srgbClr val="A6A6A6"/>
              </a:solidFill>
              <a:latin typeface="cmmi1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609600" y="4191000"/>
            <a:ext cx="5410200" cy="1600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1400" dirty="0" smtClean="0"/>
              <a:t>p</a:t>
            </a:r>
            <a:r>
              <a:rPr lang="en-US" sz="1400" dirty="0"/>
              <a:t>*</a:t>
            </a:r>
            <a:r>
              <a:rPr lang="en-US" sz="1400" dirty="0" err="1"/>
              <a:t>δ</a:t>
            </a:r>
            <a:r>
              <a:rPr lang="en-US" sz="1400" dirty="0"/>
              <a:t> </a:t>
            </a:r>
            <a:r>
              <a:rPr lang="en-US" sz="1400" dirty="0" smtClean="0"/>
              <a:t>	– scale probabilities by p</a:t>
            </a:r>
          </a:p>
          <a:p>
            <a:pPr lvl="2"/>
            <a:r>
              <a:rPr lang="en-US" sz="1050" dirty="0" smtClean="0"/>
              <a:t>p</a:t>
            </a:r>
            <a:r>
              <a:rPr lang="en-US" sz="1050" dirty="0"/>
              <a:t>*</a:t>
            </a:r>
            <a:r>
              <a:rPr lang="en-US" sz="1050" dirty="0" err="1" smtClean="0"/>
              <a:t>δ</a:t>
            </a:r>
            <a:r>
              <a:rPr lang="en-US" sz="1050" dirty="0" smtClean="0"/>
              <a:t> := </a:t>
            </a:r>
            <a:r>
              <a:rPr lang="en-US" sz="1050" dirty="0" err="1" smtClean="0">
                <a:latin typeface="cmmi10"/>
                <a:ea typeface="cmmi10"/>
                <a:cs typeface="cmmi10"/>
              </a:rPr>
              <a:t>λ</a:t>
            </a:r>
            <a:r>
              <a:rPr lang="en-US" sz="1050" dirty="0" err="1" smtClean="0"/>
              <a:t>σ</a:t>
            </a:r>
            <a:r>
              <a:rPr lang="en-US" sz="1050" dirty="0" smtClean="0"/>
              <a:t>. p*</a:t>
            </a:r>
            <a:r>
              <a:rPr lang="en-US" sz="1050" dirty="0" err="1" smtClean="0"/>
              <a:t>δ</a:t>
            </a:r>
            <a:r>
              <a:rPr lang="en-US" sz="1050" dirty="0" smtClean="0"/>
              <a:t>(</a:t>
            </a:r>
            <a:r>
              <a:rPr lang="en-US" sz="1050" dirty="0" err="1" smtClean="0"/>
              <a:t>σ</a:t>
            </a:r>
            <a:r>
              <a:rPr lang="en-US" sz="1050" dirty="0" smtClean="0"/>
              <a:t>)</a:t>
            </a:r>
          </a:p>
          <a:p>
            <a:pPr lvl="1"/>
            <a:r>
              <a:rPr lang="en-US" sz="1400" dirty="0" err="1"/>
              <a:t>δ</a:t>
            </a:r>
            <a:r>
              <a:rPr lang="en-US" sz="1400" dirty="0"/>
              <a:t> </a:t>
            </a:r>
            <a:r>
              <a:rPr lang="en-US" sz="1400" dirty="0">
                <a:latin typeface="ＭＳ ゴシック"/>
                <a:ea typeface="ＭＳ ゴシック"/>
                <a:cs typeface="ＭＳ ゴシック"/>
              </a:rPr>
              <a:t>∧</a:t>
            </a:r>
            <a:r>
              <a:rPr lang="en-US" sz="1400" dirty="0" smtClean="0"/>
              <a:t> B – remove mass inconsistent with B</a:t>
            </a:r>
          </a:p>
          <a:p>
            <a:pPr lvl="2"/>
            <a:r>
              <a:rPr lang="en-US" sz="1050" dirty="0" err="1" smtClean="0"/>
              <a:t>δ</a:t>
            </a:r>
            <a:r>
              <a:rPr lang="en-US" sz="1050" dirty="0" smtClean="0"/>
              <a:t> </a:t>
            </a:r>
            <a:r>
              <a:rPr lang="en-US" sz="1050" dirty="0">
                <a:latin typeface="ＭＳ ゴシック"/>
                <a:ea typeface="ＭＳ ゴシック"/>
                <a:cs typeface="ＭＳ ゴシック"/>
              </a:rPr>
              <a:t>∧</a:t>
            </a:r>
            <a:r>
              <a:rPr lang="en-US" sz="1050" dirty="0"/>
              <a:t> B </a:t>
            </a:r>
            <a:r>
              <a:rPr lang="en-US" sz="1050" dirty="0" smtClean="0"/>
              <a:t> := </a:t>
            </a:r>
            <a:r>
              <a:rPr lang="en-US" sz="1050" dirty="0" err="1" smtClean="0">
                <a:latin typeface="cmmi10"/>
                <a:ea typeface="cmmi10"/>
                <a:cs typeface="cmmi10"/>
              </a:rPr>
              <a:t>λ</a:t>
            </a:r>
            <a:r>
              <a:rPr lang="en-US" sz="1050" dirty="0" err="1" smtClean="0"/>
              <a:t>σ</a:t>
            </a:r>
            <a:r>
              <a:rPr lang="en-US" sz="1050" dirty="0"/>
              <a:t>. if </a:t>
            </a:r>
            <a:r>
              <a:rPr lang="fr-FR" sz="1050" dirty="0">
                <a:latin typeface="cmsy10"/>
                <a:ea typeface="cmsy10"/>
                <a:cs typeface="cmsy10"/>
              </a:rPr>
              <a:t>⟦</a:t>
            </a:r>
            <a:r>
              <a:rPr lang="en-US" sz="1050" dirty="0" err="1"/>
              <a:t>B</a:t>
            </a:r>
            <a:r>
              <a:rPr lang="en-US" sz="1050" dirty="0" err="1">
                <a:latin typeface="cmsy10"/>
                <a:ea typeface="cmsy10"/>
                <a:cs typeface="cmsy10"/>
              </a:rPr>
              <a:t>⟧</a:t>
            </a:r>
            <a:r>
              <a:rPr lang="en-US" sz="1050" dirty="0" err="1"/>
              <a:t>σ</a:t>
            </a:r>
            <a:r>
              <a:rPr lang="en-US" sz="1050" dirty="0"/>
              <a:t> = true then </a:t>
            </a:r>
            <a:r>
              <a:rPr lang="en-US" sz="1050" dirty="0" err="1"/>
              <a:t>δ</a:t>
            </a:r>
            <a:r>
              <a:rPr lang="en-US" sz="1050" dirty="0"/>
              <a:t>(</a:t>
            </a:r>
            <a:r>
              <a:rPr lang="en-US" sz="1050" dirty="0" err="1"/>
              <a:t>σ</a:t>
            </a:r>
            <a:r>
              <a:rPr lang="en-US" sz="1050" dirty="0"/>
              <a:t>) else </a:t>
            </a:r>
            <a:r>
              <a:rPr lang="en-US" sz="1050" dirty="0" smtClean="0"/>
              <a:t>0</a:t>
            </a:r>
          </a:p>
          <a:p>
            <a:pPr lvl="1"/>
            <a:r>
              <a:rPr lang="en-US" sz="1400" dirty="0"/>
              <a:t>δ</a:t>
            </a:r>
            <a:r>
              <a:rPr lang="en-US" sz="1400" baseline="-25000" dirty="0" smtClean="0">
                <a:latin typeface="cmmi10"/>
                <a:ea typeface="cmmi10"/>
                <a:cs typeface="cmmi10"/>
              </a:rPr>
              <a:t>1</a:t>
            </a:r>
            <a:r>
              <a:rPr lang="en-US" sz="1400" dirty="0" smtClean="0"/>
              <a:t> + </a:t>
            </a:r>
            <a:r>
              <a:rPr lang="en-US" sz="1400" dirty="0"/>
              <a:t>δ</a:t>
            </a:r>
            <a:r>
              <a:rPr lang="en-US" sz="1400" baseline="-25000" dirty="0" smtClean="0">
                <a:latin typeface="cmmi10"/>
                <a:ea typeface="cmmi10"/>
                <a:cs typeface="cmmi10"/>
              </a:rPr>
              <a:t>2</a:t>
            </a:r>
            <a:r>
              <a:rPr lang="en-US" sz="1400" dirty="0" smtClean="0"/>
              <a:t> – combine mass from both</a:t>
            </a:r>
          </a:p>
          <a:p>
            <a:pPr lvl="2"/>
            <a:r>
              <a:rPr lang="en-US" sz="1050" dirty="0" smtClean="0"/>
              <a:t>δ</a:t>
            </a:r>
            <a:r>
              <a:rPr lang="en-US" sz="1050" baseline="-25000" dirty="0" smtClean="0">
                <a:latin typeface="cmmi10"/>
                <a:ea typeface="cmmi10"/>
                <a:cs typeface="cmmi10"/>
              </a:rPr>
              <a:t>1</a:t>
            </a:r>
            <a:r>
              <a:rPr lang="en-US" sz="1050" dirty="0" smtClean="0"/>
              <a:t> </a:t>
            </a:r>
            <a:r>
              <a:rPr lang="en-US" sz="1050" dirty="0"/>
              <a:t>+ δ</a:t>
            </a:r>
            <a:r>
              <a:rPr lang="en-US" sz="1050" baseline="-25000" dirty="0">
                <a:latin typeface="cmmi10"/>
                <a:ea typeface="cmmi10"/>
                <a:cs typeface="cmmi10"/>
              </a:rPr>
              <a:t>2</a:t>
            </a:r>
            <a:r>
              <a:rPr lang="en-US" sz="1050" dirty="0"/>
              <a:t> </a:t>
            </a:r>
            <a:r>
              <a:rPr lang="en-US" sz="1050" dirty="0" smtClean="0"/>
              <a:t>:= </a:t>
            </a:r>
            <a:r>
              <a:rPr lang="en-US" sz="1050" dirty="0" err="1">
                <a:latin typeface="cmmi10"/>
                <a:ea typeface="cmmi10"/>
                <a:cs typeface="cmmi10"/>
              </a:rPr>
              <a:t>λ</a:t>
            </a:r>
            <a:r>
              <a:rPr lang="en-US" sz="1050" dirty="0" err="1"/>
              <a:t>σ</a:t>
            </a:r>
            <a:r>
              <a:rPr lang="en-US" sz="1050" dirty="0"/>
              <a:t>. δ</a:t>
            </a:r>
            <a:r>
              <a:rPr lang="en-US" sz="1050" baseline="-25000" dirty="0">
                <a:latin typeface="cmmi10"/>
                <a:ea typeface="cmmi10"/>
                <a:cs typeface="cmmi10"/>
              </a:rPr>
              <a:t>1</a:t>
            </a:r>
            <a:r>
              <a:rPr lang="en-US" sz="1050" dirty="0"/>
              <a:t>(</a:t>
            </a:r>
            <a:r>
              <a:rPr lang="en-US" sz="1050" dirty="0" err="1"/>
              <a:t>σ</a:t>
            </a:r>
            <a:r>
              <a:rPr lang="en-US" sz="1050" dirty="0"/>
              <a:t>) + δ</a:t>
            </a:r>
            <a:r>
              <a:rPr lang="en-US" sz="1050" baseline="-25000" dirty="0">
                <a:latin typeface="cmmi10"/>
                <a:ea typeface="cmmi10"/>
                <a:cs typeface="cmmi10"/>
              </a:rPr>
              <a:t>2</a:t>
            </a:r>
            <a:r>
              <a:rPr lang="en-US" sz="1050" dirty="0"/>
              <a:t>(</a:t>
            </a:r>
            <a:r>
              <a:rPr lang="en-US" sz="1050" dirty="0" err="1"/>
              <a:t>σ</a:t>
            </a:r>
            <a:r>
              <a:rPr lang="en-US" sz="1050" dirty="0" smtClean="0"/>
              <a:t>)</a:t>
            </a:r>
          </a:p>
          <a:p>
            <a:pPr lvl="1"/>
            <a:r>
              <a:rPr lang="en-US" sz="1400" dirty="0" err="1"/>
              <a:t>δ</a:t>
            </a:r>
            <a:r>
              <a:rPr lang="en-US" sz="1400" dirty="0"/>
              <a:t>[</a:t>
            </a:r>
            <a:r>
              <a:rPr lang="en-US" sz="1400" dirty="0" smtClean="0"/>
              <a:t>x </a:t>
            </a:r>
            <a:r>
              <a:rPr lang="en-US" sz="1400" dirty="0">
                <a:latin typeface="cmsy10"/>
                <a:ea typeface="cmsy10"/>
                <a:cs typeface="cmsy10"/>
              </a:rPr>
              <a:t>⟼</a:t>
            </a:r>
            <a:r>
              <a:rPr lang="en-US" sz="1400" dirty="0" smtClean="0"/>
              <a:t> E] – transform mass</a:t>
            </a:r>
          </a:p>
        </p:txBody>
      </p:sp>
    </p:spTree>
    <p:extLst>
      <p:ext uri="{BB962C8B-B14F-4D97-AF65-F5344CB8AC3E}">
        <p14:creationId xmlns:p14="http://schemas.microsoft.com/office/powerpoint/2010/main" val="2078839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Rectangle 125"/>
          <p:cNvSpPr/>
          <p:nvPr/>
        </p:nvSpPr>
        <p:spPr>
          <a:xfrm>
            <a:off x="5458425" y="3578423"/>
            <a:ext cx="299212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1400" dirty="0" smtClean="0"/>
              <a:t>  + </a:t>
            </a:r>
            <a:r>
              <a:rPr lang="fr-FR" sz="1400" dirty="0">
                <a:latin typeface="cmsy10"/>
                <a:ea typeface="cmsy10"/>
                <a:cs typeface="cmsy10"/>
              </a:rPr>
              <a:t>⟦</a:t>
            </a:r>
            <a:r>
              <a:rPr lang="en-US" sz="1400" dirty="0" smtClean="0">
                <a:solidFill>
                  <a:srgbClr val="0000FF"/>
                </a:solidFill>
              </a:rPr>
              <a:t>y := y – 3</a:t>
            </a:r>
            <a:r>
              <a:rPr lang="en-US" sz="1400" dirty="0" smtClean="0">
                <a:latin typeface="cmsy10"/>
                <a:ea typeface="cmsy10"/>
                <a:cs typeface="cmsy10"/>
              </a:rPr>
              <a:t>⟧</a:t>
            </a:r>
            <a:r>
              <a:rPr lang="en-US" sz="1400" dirty="0" smtClean="0"/>
              <a:t>(</a:t>
            </a:r>
            <a:r>
              <a:rPr lang="en-US" sz="1400" dirty="0" err="1"/>
              <a:t>δ</a:t>
            </a:r>
            <a:r>
              <a:rPr lang="en-US" sz="1400" dirty="0"/>
              <a:t> </a:t>
            </a:r>
            <a:r>
              <a:rPr lang="en-US" sz="1400" dirty="0">
                <a:latin typeface="ＭＳ ゴシック"/>
                <a:ea typeface="ＭＳ ゴシック"/>
                <a:cs typeface="ＭＳ ゴシック"/>
              </a:rPr>
              <a:t>∧</a:t>
            </a:r>
            <a:r>
              <a:rPr lang="en-US" sz="1400" dirty="0" smtClean="0"/>
              <a:t> </a:t>
            </a:r>
            <a:r>
              <a:rPr lang="en-US" sz="1400" dirty="0" smtClean="0">
                <a:solidFill>
                  <a:schemeClr val="tx2"/>
                </a:solidFill>
              </a:rPr>
              <a:t>x &gt; 5</a:t>
            </a:r>
            <a:r>
              <a:rPr lang="en-US" sz="1400" dirty="0" smtClean="0"/>
              <a:t>)</a:t>
            </a:r>
            <a:endParaRPr lang="en-US" sz="1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en-US" dirty="0" err="1" smtClean="0"/>
              <a:t>Subdistribution</a:t>
            </a:r>
            <a:r>
              <a:rPr lang="en-US" dirty="0" smtClean="0"/>
              <a:t> operations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545" y="1192769"/>
            <a:ext cx="3810000" cy="685800"/>
          </a:xfrm>
        </p:spPr>
        <p:txBody>
          <a:bodyPr>
            <a:normAutofit fontScale="92500"/>
          </a:bodyPr>
          <a:lstStyle/>
          <a:p>
            <a:pPr marL="274320" lvl="1" indent="0">
              <a:buNone/>
            </a:pPr>
            <a:r>
              <a:rPr lang="en-US" sz="1400" b="1" dirty="0" err="1"/>
              <a:t>δ</a:t>
            </a:r>
            <a:r>
              <a:rPr lang="en-US" sz="1400" b="1" dirty="0"/>
              <a:t> </a:t>
            </a:r>
            <a:r>
              <a:rPr lang="en-US" sz="1400" dirty="0">
                <a:latin typeface="ＭＳ ゴシック"/>
                <a:ea typeface="ＭＳ ゴシック"/>
                <a:cs typeface="ＭＳ ゴシック"/>
              </a:rPr>
              <a:t>∧</a:t>
            </a:r>
            <a:r>
              <a:rPr lang="en-US" sz="1400" b="1" dirty="0" smtClean="0"/>
              <a:t> </a:t>
            </a:r>
            <a:r>
              <a:rPr lang="en-US" sz="1400" b="1" dirty="0"/>
              <a:t>B – remove mass inconsistent with B</a:t>
            </a:r>
          </a:p>
          <a:p>
            <a:pPr marL="274320" lvl="1" indent="0">
              <a:buNone/>
            </a:pPr>
            <a:r>
              <a:rPr lang="en-US" sz="1400" dirty="0" err="1"/>
              <a:t>δ</a:t>
            </a:r>
            <a:r>
              <a:rPr lang="en-US" sz="1400" dirty="0"/>
              <a:t> </a:t>
            </a:r>
            <a:r>
              <a:rPr lang="en-US" sz="1400" dirty="0">
                <a:latin typeface="ＭＳ ゴシック"/>
                <a:ea typeface="ＭＳ ゴシック"/>
                <a:cs typeface="ＭＳ ゴシック"/>
              </a:rPr>
              <a:t>∧</a:t>
            </a:r>
            <a:r>
              <a:rPr lang="en-US" sz="1400" dirty="0" smtClean="0"/>
              <a:t> </a:t>
            </a:r>
            <a:r>
              <a:rPr lang="en-US" sz="1400" dirty="0"/>
              <a:t>B </a:t>
            </a:r>
            <a:r>
              <a:rPr lang="en-US" sz="1400" dirty="0" smtClean="0"/>
              <a:t>= </a:t>
            </a:r>
            <a:r>
              <a:rPr lang="en-US" sz="1400" dirty="0" err="1">
                <a:latin typeface="cmmi10"/>
                <a:ea typeface="cmmi10"/>
                <a:cs typeface="cmmi10"/>
              </a:rPr>
              <a:t>λ</a:t>
            </a:r>
            <a:r>
              <a:rPr lang="en-US" sz="1400" dirty="0" err="1" smtClean="0"/>
              <a:t>σ</a:t>
            </a:r>
            <a:r>
              <a:rPr lang="en-US" sz="1400" dirty="0"/>
              <a:t>. </a:t>
            </a:r>
            <a:r>
              <a:rPr lang="en-US" sz="1400" dirty="0" smtClean="0"/>
              <a:t>if </a:t>
            </a:r>
            <a:r>
              <a:rPr lang="fr-FR" sz="1400" dirty="0">
                <a:latin typeface="cmsy10"/>
                <a:ea typeface="cmsy10"/>
                <a:cs typeface="cmsy10"/>
              </a:rPr>
              <a:t>⟦</a:t>
            </a:r>
            <a:r>
              <a:rPr lang="en-US" sz="1400" dirty="0" err="1" smtClean="0"/>
              <a:t>B</a:t>
            </a:r>
            <a:r>
              <a:rPr lang="en-US" sz="1400" dirty="0" err="1" smtClean="0">
                <a:latin typeface="cmsy10"/>
                <a:ea typeface="cmsy10"/>
                <a:cs typeface="cmsy10"/>
              </a:rPr>
              <a:t>⟧</a:t>
            </a:r>
            <a:r>
              <a:rPr lang="en-US" sz="1400" dirty="0" err="1"/>
              <a:t>σ</a:t>
            </a:r>
            <a:r>
              <a:rPr lang="en-US" sz="1400" dirty="0"/>
              <a:t> </a:t>
            </a:r>
            <a:r>
              <a:rPr lang="en-US" sz="1400" dirty="0" smtClean="0"/>
              <a:t>= true then </a:t>
            </a:r>
            <a:r>
              <a:rPr lang="en-US" sz="1400" dirty="0" err="1" smtClean="0"/>
              <a:t>δ</a:t>
            </a:r>
            <a:r>
              <a:rPr lang="en-US" sz="1400" dirty="0" smtClean="0"/>
              <a:t>(</a:t>
            </a:r>
            <a:r>
              <a:rPr lang="en-US" sz="1400" dirty="0" err="1"/>
              <a:t>σ</a:t>
            </a:r>
            <a:r>
              <a:rPr lang="en-US" sz="1400" dirty="0"/>
              <a:t>) </a:t>
            </a:r>
            <a:r>
              <a:rPr lang="en-US" sz="1400" dirty="0" smtClean="0"/>
              <a:t>else 0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228600" y="1828800"/>
            <a:ext cx="1033444" cy="1353193"/>
            <a:chOff x="1066800" y="2667000"/>
            <a:chExt cx="1890961" cy="2476028"/>
          </a:xfrm>
        </p:grpSpPr>
        <p:grpSp>
          <p:nvGrpSpPr>
            <p:cNvPr id="26" name="Group 25"/>
            <p:cNvGrpSpPr/>
            <p:nvPr/>
          </p:nvGrpSpPr>
          <p:grpSpPr>
            <a:xfrm>
              <a:off x="1066800" y="3192785"/>
              <a:ext cx="1890961" cy="1950243"/>
              <a:chOff x="1233239" y="2842493"/>
              <a:chExt cx="1890961" cy="1950243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1233239" y="2842493"/>
                <a:ext cx="1890961" cy="1950243"/>
                <a:chOff x="4509839" y="991940"/>
                <a:chExt cx="1890961" cy="1950243"/>
              </a:xfrm>
              <a:solidFill>
                <a:schemeClr val="tx1">
                  <a:lumMod val="75000"/>
                  <a:lumOff val="25000"/>
                </a:schemeClr>
              </a:solidFill>
            </p:grpSpPr>
            <p:cxnSp>
              <p:nvCxnSpPr>
                <p:cNvPr id="11" name="Straight Arrow Connector 10"/>
                <p:cNvCxnSpPr/>
                <p:nvPr/>
              </p:nvCxnSpPr>
              <p:spPr>
                <a:xfrm flipV="1">
                  <a:off x="4509839" y="991940"/>
                  <a:ext cx="0" cy="1950243"/>
                </a:xfrm>
                <a:prstGeom prst="straightConnector1">
                  <a:avLst/>
                </a:prstGeom>
                <a:grpFill/>
                <a:ln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Arrow Connector 11"/>
                <p:cNvCxnSpPr/>
                <p:nvPr/>
              </p:nvCxnSpPr>
              <p:spPr>
                <a:xfrm>
                  <a:off x="4509839" y="2942183"/>
                  <a:ext cx="1890961" cy="0"/>
                </a:xfrm>
                <a:prstGeom prst="straightConnector1">
                  <a:avLst/>
                </a:prstGeom>
                <a:grpFill/>
                <a:ln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" name="Rectangle 18"/>
                <p:cNvSpPr/>
                <p:nvPr/>
              </p:nvSpPr>
              <p:spPr>
                <a:xfrm>
                  <a:off x="4648200" y="1959447"/>
                  <a:ext cx="1066799" cy="783754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5" name="Rectangle 24"/>
              <p:cNvSpPr/>
              <p:nvPr/>
            </p:nvSpPr>
            <p:spPr>
              <a:xfrm>
                <a:off x="2328335" y="3124200"/>
                <a:ext cx="761998" cy="555154"/>
              </a:xfrm>
              <a:prstGeom prst="rect">
                <a:avLst/>
              </a:prstGeom>
              <a:solidFill>
                <a:schemeClr val="tx1">
                  <a:lumMod val="90000"/>
                  <a:lumOff val="1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3" name="TextBox 32"/>
            <p:cNvSpPr txBox="1"/>
            <p:nvPr/>
          </p:nvSpPr>
          <p:spPr>
            <a:xfrm>
              <a:off x="1981200" y="2667000"/>
              <a:ext cx="520757" cy="5631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/>
                <a:t>δ</a:t>
              </a:r>
              <a:endParaRPr lang="en-US" sz="1400" dirty="0">
                <a:latin typeface="cmmi1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600202" y="1828800"/>
            <a:ext cx="1033444" cy="1377919"/>
            <a:chOff x="3508670" y="2667000"/>
            <a:chExt cx="1890961" cy="2521271"/>
          </a:xfrm>
        </p:grpSpPr>
        <p:sp>
          <p:nvSpPr>
            <p:cNvPr id="4" name="TextBox 3"/>
            <p:cNvSpPr txBox="1"/>
            <p:nvPr/>
          </p:nvSpPr>
          <p:spPr>
            <a:xfrm>
              <a:off x="3733799" y="2667000"/>
              <a:ext cx="1651933" cy="5631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B = x </a:t>
              </a:r>
              <a:r>
                <a:rPr lang="en-US" sz="1400" dirty="0" smtClean="0">
                  <a:latin typeface="cmsy10"/>
                  <a:ea typeface="cmsy10"/>
                  <a:cs typeface="cmsy10"/>
                </a:rPr>
                <a:t>≥</a:t>
              </a:r>
              <a:r>
                <a:rPr lang="en-US" sz="1400" dirty="0" smtClean="0"/>
                <a:t> y</a:t>
              </a:r>
              <a:endParaRPr lang="en-US" sz="1400" dirty="0"/>
            </a:p>
          </p:txBody>
        </p:sp>
        <p:grpSp>
          <p:nvGrpSpPr>
            <p:cNvPr id="43" name="Group 42"/>
            <p:cNvGrpSpPr/>
            <p:nvPr/>
          </p:nvGrpSpPr>
          <p:grpSpPr>
            <a:xfrm>
              <a:off x="3508670" y="3238028"/>
              <a:ext cx="1890961" cy="1950243"/>
              <a:chOff x="4509839" y="991940"/>
              <a:chExt cx="1890961" cy="1950243"/>
            </a:xfrm>
            <a:solidFill>
              <a:schemeClr val="tx1">
                <a:lumMod val="75000"/>
                <a:lumOff val="25000"/>
              </a:schemeClr>
            </a:solidFill>
          </p:grpSpPr>
          <p:cxnSp>
            <p:nvCxnSpPr>
              <p:cNvPr id="45" name="Straight Arrow Connector 44"/>
              <p:cNvCxnSpPr/>
              <p:nvPr/>
            </p:nvCxnSpPr>
            <p:spPr>
              <a:xfrm flipV="1">
                <a:off x="4509839" y="991940"/>
                <a:ext cx="0" cy="1950243"/>
              </a:xfrm>
              <a:prstGeom prst="straightConnector1">
                <a:avLst/>
              </a:prstGeom>
              <a:grpFill/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Arrow Connector 45"/>
              <p:cNvCxnSpPr/>
              <p:nvPr/>
            </p:nvCxnSpPr>
            <p:spPr>
              <a:xfrm>
                <a:off x="4509839" y="2942183"/>
                <a:ext cx="1890961" cy="0"/>
              </a:xfrm>
              <a:prstGeom prst="straightConnector1">
                <a:avLst/>
              </a:prstGeom>
              <a:grpFill/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" name="Right Triangle 6"/>
            <p:cNvSpPr/>
            <p:nvPr/>
          </p:nvSpPr>
          <p:spPr>
            <a:xfrm rot="16200000">
              <a:off x="3477589" y="3307681"/>
              <a:ext cx="1890961" cy="1828800"/>
            </a:xfrm>
            <a:prstGeom prst="rtTriangle">
              <a:avLst/>
            </a:prstGeom>
            <a:solidFill>
              <a:schemeClr val="tx1">
                <a:lumMod val="10000"/>
                <a:lumOff val="9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971800" y="1840469"/>
            <a:ext cx="1033444" cy="1350978"/>
            <a:chOff x="6033839" y="2678668"/>
            <a:chExt cx="1890961" cy="2471975"/>
          </a:xfrm>
        </p:grpSpPr>
        <p:sp>
          <p:nvSpPr>
            <p:cNvPr id="34" name="TextBox 33"/>
            <p:cNvSpPr txBox="1"/>
            <p:nvPr/>
          </p:nvSpPr>
          <p:spPr>
            <a:xfrm>
              <a:off x="6669946" y="2678668"/>
              <a:ext cx="1250921" cy="5631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/>
                <a:t>δ</a:t>
              </a:r>
              <a:r>
                <a:rPr lang="en-US" sz="1400" dirty="0" smtClean="0">
                  <a:latin typeface="cmmi10"/>
                  <a:ea typeface="cmmi10"/>
                  <a:cs typeface="cmmi10"/>
                </a:rPr>
                <a:t> </a:t>
              </a:r>
              <a:r>
                <a:rPr lang="en-US" sz="1400" dirty="0">
                  <a:latin typeface="ＭＳ ゴシック"/>
                  <a:ea typeface="ＭＳ ゴシック"/>
                  <a:cs typeface="ＭＳ ゴシック"/>
                </a:rPr>
                <a:t>∧</a:t>
              </a:r>
              <a:r>
                <a:rPr lang="en-US" sz="1400" dirty="0" smtClean="0"/>
                <a:t> B</a:t>
              </a:r>
              <a:endParaRPr lang="en-US" sz="1400" dirty="0">
                <a:latin typeface="cmmi10"/>
              </a:endParaRPr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6033839" y="3200400"/>
              <a:ext cx="1890961" cy="1950243"/>
              <a:chOff x="4509839" y="991940"/>
              <a:chExt cx="1890961" cy="1950243"/>
            </a:xfrm>
            <a:solidFill>
              <a:schemeClr val="tx1">
                <a:lumMod val="75000"/>
                <a:lumOff val="25000"/>
              </a:schemeClr>
            </a:solidFill>
          </p:grpSpPr>
          <p:cxnSp>
            <p:nvCxnSpPr>
              <p:cNvPr id="23" name="Straight Arrow Connector 22"/>
              <p:cNvCxnSpPr/>
              <p:nvPr/>
            </p:nvCxnSpPr>
            <p:spPr>
              <a:xfrm flipV="1">
                <a:off x="4509839" y="991940"/>
                <a:ext cx="0" cy="1950243"/>
              </a:xfrm>
              <a:prstGeom prst="straightConnector1">
                <a:avLst/>
              </a:prstGeom>
              <a:grpFill/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/>
              <p:cNvCxnSpPr/>
              <p:nvPr/>
            </p:nvCxnSpPr>
            <p:spPr>
              <a:xfrm>
                <a:off x="4509839" y="2942183"/>
                <a:ext cx="1890961" cy="0"/>
              </a:xfrm>
              <a:prstGeom prst="straightConnector1">
                <a:avLst/>
              </a:prstGeom>
              <a:grpFill/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Freeform 9"/>
            <p:cNvSpPr/>
            <p:nvPr/>
          </p:nvSpPr>
          <p:spPr>
            <a:xfrm>
              <a:off x="6248400" y="4160292"/>
              <a:ext cx="999067" cy="795867"/>
            </a:xfrm>
            <a:custGeom>
              <a:avLst/>
              <a:gdLst>
                <a:gd name="connsiteX0" fmla="*/ 0 w 999067"/>
                <a:gd name="connsiteY0" fmla="*/ 795867 h 795867"/>
                <a:gd name="connsiteX1" fmla="*/ 677333 w 999067"/>
                <a:gd name="connsiteY1" fmla="*/ 0 h 795867"/>
                <a:gd name="connsiteX2" fmla="*/ 990600 w 999067"/>
                <a:gd name="connsiteY2" fmla="*/ 8467 h 795867"/>
                <a:gd name="connsiteX3" fmla="*/ 999067 w 999067"/>
                <a:gd name="connsiteY3" fmla="*/ 787400 h 795867"/>
                <a:gd name="connsiteX4" fmla="*/ 0 w 999067"/>
                <a:gd name="connsiteY4" fmla="*/ 795867 h 795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9067" h="795867">
                  <a:moveTo>
                    <a:pt x="0" y="795867"/>
                  </a:moveTo>
                  <a:lnTo>
                    <a:pt x="677333" y="0"/>
                  </a:lnTo>
                  <a:lnTo>
                    <a:pt x="990600" y="8467"/>
                  </a:lnTo>
                  <a:cubicBezTo>
                    <a:pt x="993422" y="268111"/>
                    <a:pt x="996245" y="527756"/>
                    <a:pt x="999067" y="787400"/>
                  </a:cubicBezTo>
                  <a:lnTo>
                    <a:pt x="0" y="795867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7128933" y="3482959"/>
              <a:ext cx="762000" cy="567267"/>
            </a:xfrm>
            <a:custGeom>
              <a:avLst/>
              <a:gdLst>
                <a:gd name="connsiteX0" fmla="*/ 0 w 762000"/>
                <a:gd name="connsiteY0" fmla="*/ 440267 h 567267"/>
                <a:gd name="connsiteX1" fmla="*/ 0 w 762000"/>
                <a:gd name="connsiteY1" fmla="*/ 558800 h 567267"/>
                <a:gd name="connsiteX2" fmla="*/ 762000 w 762000"/>
                <a:gd name="connsiteY2" fmla="*/ 567267 h 567267"/>
                <a:gd name="connsiteX3" fmla="*/ 745067 w 762000"/>
                <a:gd name="connsiteY3" fmla="*/ 0 h 567267"/>
                <a:gd name="connsiteX4" fmla="*/ 338667 w 762000"/>
                <a:gd name="connsiteY4" fmla="*/ 0 h 567267"/>
                <a:gd name="connsiteX5" fmla="*/ 0 w 762000"/>
                <a:gd name="connsiteY5" fmla="*/ 440267 h 567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2000" h="567267">
                  <a:moveTo>
                    <a:pt x="0" y="440267"/>
                  </a:moveTo>
                  <a:lnTo>
                    <a:pt x="0" y="558800"/>
                  </a:lnTo>
                  <a:lnTo>
                    <a:pt x="762000" y="567267"/>
                  </a:lnTo>
                  <a:lnTo>
                    <a:pt x="745067" y="0"/>
                  </a:lnTo>
                  <a:lnTo>
                    <a:pt x="338667" y="0"/>
                  </a:lnTo>
                  <a:lnTo>
                    <a:pt x="0" y="440267"/>
                  </a:lnTo>
                  <a:close/>
                </a:path>
              </a:pathLst>
            </a:custGeom>
            <a:solidFill>
              <a:schemeClr val="tx1">
                <a:lumMod val="90000"/>
                <a:lumOff val="1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8" name="Content Placeholder 2"/>
          <p:cNvSpPr txBox="1">
            <a:spLocks/>
          </p:cNvSpPr>
          <p:nvPr/>
        </p:nvSpPr>
        <p:spPr>
          <a:xfrm>
            <a:off x="4885688" y="1143000"/>
            <a:ext cx="39624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lvl="1" indent="0">
              <a:buNone/>
            </a:pPr>
            <a:r>
              <a:rPr lang="en-US" sz="1400" b="1" dirty="0"/>
              <a:t>δ</a:t>
            </a:r>
            <a:r>
              <a:rPr lang="en-US" sz="1400" b="1" baseline="-25000" dirty="0" smtClean="0">
                <a:latin typeface="cmmi10"/>
                <a:ea typeface="cmmi10"/>
                <a:cs typeface="cmmi10"/>
              </a:rPr>
              <a:t>1</a:t>
            </a:r>
            <a:r>
              <a:rPr lang="en-US" sz="1400" b="1" dirty="0" smtClean="0"/>
              <a:t> + </a:t>
            </a:r>
            <a:r>
              <a:rPr lang="en-US" sz="1400" b="1" dirty="0"/>
              <a:t>δ</a:t>
            </a:r>
            <a:r>
              <a:rPr lang="en-US" sz="1400" b="1" baseline="-25000" dirty="0" smtClean="0">
                <a:latin typeface="cmmi10"/>
                <a:ea typeface="cmmi10"/>
                <a:cs typeface="cmmi10"/>
              </a:rPr>
              <a:t>2</a:t>
            </a:r>
            <a:r>
              <a:rPr lang="en-US" sz="1400" b="1" dirty="0" smtClean="0"/>
              <a:t> – combine mass from both</a:t>
            </a:r>
          </a:p>
          <a:p>
            <a:pPr marL="274320" lvl="1" indent="0">
              <a:buNone/>
            </a:pPr>
            <a:r>
              <a:rPr lang="en-US" sz="1400" dirty="0"/>
              <a:t>δ</a:t>
            </a:r>
            <a:r>
              <a:rPr lang="en-US" sz="1400" baseline="-25000" dirty="0" smtClean="0">
                <a:latin typeface="cmmi10"/>
                <a:ea typeface="cmmi10"/>
                <a:cs typeface="cmmi10"/>
              </a:rPr>
              <a:t>1</a:t>
            </a:r>
            <a:r>
              <a:rPr lang="en-US" sz="1400" dirty="0" smtClean="0"/>
              <a:t> + </a:t>
            </a:r>
            <a:r>
              <a:rPr lang="en-US" sz="1400" dirty="0"/>
              <a:t>δ</a:t>
            </a:r>
            <a:r>
              <a:rPr lang="en-US" sz="1400" baseline="-25000" dirty="0" smtClean="0">
                <a:latin typeface="cmmi10"/>
                <a:ea typeface="cmmi10"/>
                <a:cs typeface="cmmi10"/>
              </a:rPr>
              <a:t>2</a:t>
            </a:r>
            <a:r>
              <a:rPr lang="en-US" sz="1400" dirty="0" smtClean="0"/>
              <a:t> = </a:t>
            </a:r>
            <a:r>
              <a:rPr lang="en-US" sz="1400" dirty="0" err="1">
                <a:latin typeface="cmmi10"/>
                <a:ea typeface="cmmi10"/>
                <a:cs typeface="cmmi10"/>
              </a:rPr>
              <a:t>λ</a:t>
            </a:r>
            <a:r>
              <a:rPr lang="en-US" sz="1400" dirty="0" err="1" smtClean="0"/>
              <a:t>σ</a:t>
            </a:r>
            <a:r>
              <a:rPr lang="en-US" sz="1400" dirty="0"/>
              <a:t>. δ</a:t>
            </a:r>
            <a:r>
              <a:rPr lang="en-US" sz="1400" baseline="-25000" dirty="0" smtClean="0">
                <a:latin typeface="cmmi10"/>
                <a:ea typeface="cmmi10"/>
                <a:cs typeface="cmmi10"/>
              </a:rPr>
              <a:t>1</a:t>
            </a:r>
            <a:r>
              <a:rPr lang="en-US" sz="1400" dirty="0"/>
              <a:t>(</a:t>
            </a:r>
            <a:r>
              <a:rPr lang="en-US" sz="1400" dirty="0" err="1"/>
              <a:t>σ</a:t>
            </a:r>
            <a:r>
              <a:rPr lang="en-US" sz="1400" dirty="0"/>
              <a:t>) </a:t>
            </a:r>
            <a:r>
              <a:rPr lang="en-US" sz="1400" dirty="0" smtClean="0"/>
              <a:t>+ </a:t>
            </a:r>
            <a:r>
              <a:rPr lang="en-US" sz="1400" dirty="0"/>
              <a:t>δ</a:t>
            </a:r>
            <a:r>
              <a:rPr lang="en-US" sz="1400" baseline="-25000" dirty="0" smtClean="0">
                <a:latin typeface="cmmi10"/>
                <a:ea typeface="cmmi10"/>
                <a:cs typeface="cmmi10"/>
              </a:rPr>
              <a:t>2</a:t>
            </a:r>
            <a:r>
              <a:rPr lang="en-US" sz="1400" dirty="0"/>
              <a:t>(</a:t>
            </a:r>
            <a:r>
              <a:rPr lang="en-US" sz="1400" dirty="0" err="1"/>
              <a:t>σ</a:t>
            </a:r>
            <a:r>
              <a:rPr lang="en-US" sz="1400" dirty="0"/>
              <a:t>)</a:t>
            </a:r>
          </a:p>
        </p:txBody>
      </p:sp>
      <p:grpSp>
        <p:nvGrpSpPr>
          <p:cNvPr id="49" name="Group 48"/>
          <p:cNvGrpSpPr/>
          <p:nvPr/>
        </p:nvGrpSpPr>
        <p:grpSpPr>
          <a:xfrm>
            <a:off x="5102804" y="1828800"/>
            <a:ext cx="1104471" cy="1446197"/>
            <a:chOff x="1066800" y="2667000"/>
            <a:chExt cx="1890961" cy="2476028"/>
          </a:xfrm>
        </p:grpSpPr>
        <p:grpSp>
          <p:nvGrpSpPr>
            <p:cNvPr id="50" name="Group 49"/>
            <p:cNvGrpSpPr/>
            <p:nvPr/>
          </p:nvGrpSpPr>
          <p:grpSpPr>
            <a:xfrm>
              <a:off x="1066800" y="3192785"/>
              <a:ext cx="1890961" cy="1950243"/>
              <a:chOff x="1233239" y="2842493"/>
              <a:chExt cx="1890961" cy="1950243"/>
            </a:xfrm>
          </p:grpSpPr>
          <p:grpSp>
            <p:nvGrpSpPr>
              <p:cNvPr id="52" name="Group 51"/>
              <p:cNvGrpSpPr/>
              <p:nvPr/>
            </p:nvGrpSpPr>
            <p:grpSpPr>
              <a:xfrm>
                <a:off x="1233239" y="2842493"/>
                <a:ext cx="1890961" cy="1950243"/>
                <a:chOff x="4509839" y="991940"/>
                <a:chExt cx="1890961" cy="1950243"/>
              </a:xfrm>
              <a:solidFill>
                <a:schemeClr val="tx1">
                  <a:lumMod val="75000"/>
                  <a:lumOff val="25000"/>
                </a:schemeClr>
              </a:solidFill>
            </p:grpSpPr>
            <p:cxnSp>
              <p:nvCxnSpPr>
                <p:cNvPr id="54" name="Straight Arrow Connector 53"/>
                <p:cNvCxnSpPr/>
                <p:nvPr/>
              </p:nvCxnSpPr>
              <p:spPr>
                <a:xfrm flipV="1">
                  <a:off x="4509839" y="991940"/>
                  <a:ext cx="0" cy="1950243"/>
                </a:xfrm>
                <a:prstGeom prst="straightConnector1">
                  <a:avLst/>
                </a:prstGeom>
                <a:grpFill/>
                <a:ln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Arrow Connector 54"/>
                <p:cNvCxnSpPr/>
                <p:nvPr/>
              </p:nvCxnSpPr>
              <p:spPr>
                <a:xfrm>
                  <a:off x="4509839" y="2942183"/>
                  <a:ext cx="1890961" cy="0"/>
                </a:xfrm>
                <a:prstGeom prst="straightConnector1">
                  <a:avLst/>
                </a:prstGeom>
                <a:grpFill/>
                <a:ln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6" name="Rectangle 55"/>
                <p:cNvSpPr/>
                <p:nvPr/>
              </p:nvSpPr>
              <p:spPr>
                <a:xfrm>
                  <a:off x="4648200" y="1959447"/>
                  <a:ext cx="1066799" cy="783754"/>
                </a:xfrm>
                <a:prstGeom prst="rect">
                  <a:avLst/>
                </a:prstGeom>
                <a:solidFill>
                  <a:schemeClr val="tx1">
                    <a:lumMod val="25000"/>
                    <a:lumOff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53" name="Rectangle 52"/>
              <p:cNvSpPr/>
              <p:nvPr/>
            </p:nvSpPr>
            <p:spPr>
              <a:xfrm>
                <a:off x="2328335" y="3124200"/>
                <a:ext cx="761998" cy="555154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1" name="TextBox 50"/>
            <p:cNvSpPr txBox="1"/>
            <p:nvPr/>
          </p:nvSpPr>
          <p:spPr>
            <a:xfrm>
              <a:off x="1981200" y="2667000"/>
              <a:ext cx="601235" cy="5269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δ</a:t>
              </a:r>
              <a:r>
                <a:rPr lang="en-US" sz="1400" baseline="-25000" dirty="0" smtClean="0">
                  <a:latin typeface="cmmi10"/>
                  <a:ea typeface="cmmi10"/>
                  <a:cs typeface="cmmi10"/>
                </a:rPr>
                <a:t>1</a:t>
              </a:r>
              <a:endParaRPr lang="en-US" sz="1400" baseline="-25000" dirty="0">
                <a:latin typeface="cmmi10"/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6489938" y="1831167"/>
            <a:ext cx="1104472" cy="1443830"/>
            <a:chOff x="6033839" y="2678668"/>
            <a:chExt cx="1890961" cy="2471975"/>
          </a:xfrm>
        </p:grpSpPr>
        <p:grpSp>
          <p:nvGrpSpPr>
            <p:cNvPr id="58" name="Group 57"/>
            <p:cNvGrpSpPr/>
            <p:nvPr/>
          </p:nvGrpSpPr>
          <p:grpSpPr>
            <a:xfrm>
              <a:off x="6033839" y="2678668"/>
              <a:ext cx="1890961" cy="2471975"/>
              <a:chOff x="6033839" y="2678668"/>
              <a:chExt cx="1890961" cy="2471975"/>
            </a:xfrm>
          </p:grpSpPr>
          <p:sp>
            <p:nvSpPr>
              <p:cNvPr id="60" name="TextBox 59"/>
              <p:cNvSpPr txBox="1"/>
              <p:nvPr/>
            </p:nvSpPr>
            <p:spPr>
              <a:xfrm>
                <a:off x="6814176" y="2678668"/>
                <a:ext cx="601235" cy="5269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δ</a:t>
                </a:r>
                <a:r>
                  <a:rPr lang="en-US" sz="1400" baseline="-25000" dirty="0" smtClean="0">
                    <a:latin typeface="cmmi10"/>
                    <a:ea typeface="cmmi10"/>
                    <a:cs typeface="cmmi10"/>
                  </a:rPr>
                  <a:t>2</a:t>
                </a:r>
                <a:endParaRPr lang="en-US" sz="1400" baseline="-25000" dirty="0">
                  <a:latin typeface="cmmi10"/>
                </a:endParaRPr>
              </a:p>
            </p:txBody>
          </p:sp>
          <p:grpSp>
            <p:nvGrpSpPr>
              <p:cNvPr id="61" name="Group 60"/>
              <p:cNvGrpSpPr/>
              <p:nvPr/>
            </p:nvGrpSpPr>
            <p:grpSpPr>
              <a:xfrm>
                <a:off x="6033839" y="3200400"/>
                <a:ext cx="1890961" cy="1950243"/>
                <a:chOff x="4509839" y="991940"/>
                <a:chExt cx="1890961" cy="1950243"/>
              </a:xfrm>
              <a:solidFill>
                <a:schemeClr val="tx1">
                  <a:lumMod val="75000"/>
                  <a:lumOff val="25000"/>
                </a:schemeClr>
              </a:solidFill>
            </p:grpSpPr>
            <p:cxnSp>
              <p:nvCxnSpPr>
                <p:cNvPr id="62" name="Straight Arrow Connector 61"/>
                <p:cNvCxnSpPr/>
                <p:nvPr/>
              </p:nvCxnSpPr>
              <p:spPr>
                <a:xfrm flipV="1">
                  <a:off x="4509839" y="991940"/>
                  <a:ext cx="0" cy="1950243"/>
                </a:xfrm>
                <a:prstGeom prst="straightConnector1">
                  <a:avLst/>
                </a:prstGeom>
                <a:grpFill/>
                <a:ln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Arrow Connector 62"/>
                <p:cNvCxnSpPr/>
                <p:nvPr/>
              </p:nvCxnSpPr>
              <p:spPr>
                <a:xfrm>
                  <a:off x="4509839" y="2942183"/>
                  <a:ext cx="1890961" cy="0"/>
                </a:xfrm>
                <a:prstGeom prst="straightConnector1">
                  <a:avLst/>
                </a:prstGeom>
                <a:grpFill/>
                <a:ln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59" name="Rectangle 58"/>
            <p:cNvSpPr/>
            <p:nvPr/>
          </p:nvSpPr>
          <p:spPr>
            <a:xfrm>
              <a:off x="6172200" y="3535338"/>
              <a:ext cx="381000" cy="1454200"/>
            </a:xfrm>
            <a:prstGeom prst="rect">
              <a:avLst/>
            </a:prstGeom>
            <a:solidFill>
              <a:srgbClr val="C5C5D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7810929" y="1836951"/>
            <a:ext cx="1104471" cy="1446197"/>
            <a:chOff x="6553200" y="3562361"/>
            <a:chExt cx="1890961" cy="2476028"/>
          </a:xfrm>
        </p:grpSpPr>
        <p:grpSp>
          <p:nvGrpSpPr>
            <p:cNvPr id="64" name="Group 63"/>
            <p:cNvGrpSpPr/>
            <p:nvPr/>
          </p:nvGrpSpPr>
          <p:grpSpPr>
            <a:xfrm>
              <a:off x="6553200" y="3562361"/>
              <a:ext cx="1890961" cy="2476028"/>
              <a:chOff x="1066800" y="2667000"/>
              <a:chExt cx="1890961" cy="2476028"/>
            </a:xfrm>
          </p:grpSpPr>
          <p:grpSp>
            <p:nvGrpSpPr>
              <p:cNvPr id="65" name="Group 64"/>
              <p:cNvGrpSpPr/>
              <p:nvPr/>
            </p:nvGrpSpPr>
            <p:grpSpPr>
              <a:xfrm>
                <a:off x="1066800" y="3192785"/>
                <a:ext cx="1890961" cy="1950243"/>
                <a:chOff x="1233239" y="2842493"/>
                <a:chExt cx="1890961" cy="1950243"/>
              </a:xfrm>
            </p:grpSpPr>
            <p:grpSp>
              <p:nvGrpSpPr>
                <p:cNvPr id="67" name="Group 66"/>
                <p:cNvGrpSpPr/>
                <p:nvPr/>
              </p:nvGrpSpPr>
              <p:grpSpPr>
                <a:xfrm>
                  <a:off x="1233239" y="2842493"/>
                  <a:ext cx="1890961" cy="1950243"/>
                  <a:chOff x="4509839" y="991940"/>
                  <a:chExt cx="1890961" cy="1950243"/>
                </a:xfrm>
                <a:solidFill>
                  <a:schemeClr val="tx1">
                    <a:lumMod val="75000"/>
                    <a:lumOff val="25000"/>
                  </a:schemeClr>
                </a:solidFill>
              </p:grpSpPr>
              <p:cxnSp>
                <p:nvCxnSpPr>
                  <p:cNvPr id="69" name="Straight Arrow Connector 68"/>
                  <p:cNvCxnSpPr/>
                  <p:nvPr/>
                </p:nvCxnSpPr>
                <p:spPr>
                  <a:xfrm flipV="1">
                    <a:off x="4509839" y="991940"/>
                    <a:ext cx="0" cy="1950243"/>
                  </a:xfrm>
                  <a:prstGeom prst="straightConnector1">
                    <a:avLst/>
                  </a:prstGeom>
                  <a:grpFill/>
                  <a:ln>
                    <a:tailEnd type="arrow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" name="Straight Arrow Connector 69"/>
                  <p:cNvCxnSpPr/>
                  <p:nvPr/>
                </p:nvCxnSpPr>
                <p:spPr>
                  <a:xfrm>
                    <a:off x="4509839" y="2942183"/>
                    <a:ext cx="1890961" cy="0"/>
                  </a:xfrm>
                  <a:prstGeom prst="straightConnector1">
                    <a:avLst/>
                  </a:prstGeom>
                  <a:grpFill/>
                  <a:ln>
                    <a:tailEnd type="arrow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1" name="Rectangle 70"/>
                  <p:cNvSpPr/>
                  <p:nvPr/>
                </p:nvSpPr>
                <p:spPr>
                  <a:xfrm>
                    <a:off x="5060172" y="1959447"/>
                    <a:ext cx="654827" cy="783754"/>
                  </a:xfrm>
                  <a:prstGeom prst="rect">
                    <a:avLst/>
                  </a:prstGeom>
                  <a:solidFill>
                    <a:schemeClr val="tx1">
                      <a:lumMod val="25000"/>
                      <a:lumOff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68" name="Rectangle 67"/>
                <p:cNvSpPr/>
                <p:nvPr/>
              </p:nvSpPr>
              <p:spPr>
                <a:xfrm>
                  <a:off x="2328335" y="3124200"/>
                  <a:ext cx="761998" cy="555154"/>
                </a:xfrm>
                <a:prstGeom prst="rect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6" name="TextBox 65"/>
              <p:cNvSpPr txBox="1"/>
              <p:nvPr/>
            </p:nvSpPr>
            <p:spPr>
              <a:xfrm>
                <a:off x="1752601" y="2667000"/>
                <a:ext cx="1151214" cy="5269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δ</a:t>
                </a:r>
                <a:r>
                  <a:rPr lang="en-US" sz="1400" baseline="-25000" dirty="0" smtClean="0">
                    <a:latin typeface="cmmi10"/>
                    <a:ea typeface="cmmi10"/>
                    <a:cs typeface="cmmi10"/>
                  </a:rPr>
                  <a:t>1</a:t>
                </a:r>
                <a:r>
                  <a:rPr lang="en-US" sz="1400" dirty="0" smtClean="0"/>
                  <a:t>+ δ</a:t>
                </a:r>
                <a:r>
                  <a:rPr lang="en-US" sz="1400" baseline="-25000" dirty="0" smtClean="0">
                    <a:latin typeface="cmmi10"/>
                    <a:ea typeface="cmmi10"/>
                    <a:cs typeface="cmmi10"/>
                  </a:rPr>
                  <a:t>2</a:t>
                </a:r>
                <a:endParaRPr lang="en-US" sz="1400" baseline="-25000" dirty="0">
                  <a:latin typeface="cmmi10"/>
                </a:endParaRPr>
              </a:p>
            </p:txBody>
          </p:sp>
        </p:grpSp>
        <p:sp>
          <p:nvSpPr>
            <p:cNvPr id="72" name="Rectangle 71"/>
            <p:cNvSpPr/>
            <p:nvPr/>
          </p:nvSpPr>
          <p:spPr>
            <a:xfrm>
              <a:off x="6705600" y="4278869"/>
              <a:ext cx="381000" cy="807243"/>
            </a:xfrm>
            <a:prstGeom prst="rect">
              <a:avLst/>
            </a:prstGeom>
            <a:solidFill>
              <a:srgbClr val="C5C5D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6705600" y="5075258"/>
              <a:ext cx="397933" cy="764149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/>
          <p:cNvSpPr/>
          <p:nvPr/>
        </p:nvSpPr>
        <p:spPr>
          <a:xfrm>
            <a:off x="457200" y="3578423"/>
            <a:ext cx="3733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fr-FR" sz="1400" dirty="0">
                <a:latin typeface="cmsy10"/>
                <a:ea typeface="cmsy10"/>
                <a:cs typeface="cmsy10"/>
              </a:rPr>
              <a:t>⟦</a:t>
            </a:r>
            <a:r>
              <a:rPr lang="en-US" sz="1400" dirty="0" smtClean="0"/>
              <a:t>if </a:t>
            </a:r>
            <a:r>
              <a:rPr lang="en-US" sz="1400" dirty="0" smtClean="0">
                <a:solidFill>
                  <a:srgbClr val="D2533C"/>
                </a:solidFill>
              </a:rPr>
              <a:t>x </a:t>
            </a:r>
            <a:r>
              <a:rPr lang="en-US" sz="1400" dirty="0">
                <a:solidFill>
                  <a:srgbClr val="D2533C"/>
                </a:solidFill>
                <a:latin typeface="cmsy10"/>
                <a:ea typeface="cmsy10"/>
                <a:cs typeface="cmsy10"/>
              </a:rPr>
              <a:t>≤</a:t>
            </a:r>
            <a:r>
              <a:rPr lang="en-US" sz="1400" dirty="0" smtClean="0">
                <a:solidFill>
                  <a:srgbClr val="D2533C"/>
                </a:solidFill>
              </a:rPr>
              <a:t> 5 </a:t>
            </a:r>
            <a:r>
              <a:rPr lang="en-US" sz="1400" dirty="0"/>
              <a:t>then </a:t>
            </a:r>
            <a:r>
              <a:rPr lang="en-US" sz="1400" dirty="0">
                <a:solidFill>
                  <a:srgbClr val="008000"/>
                </a:solidFill>
              </a:rPr>
              <a:t>y</a:t>
            </a:r>
            <a:r>
              <a:rPr lang="en-US" sz="1400" dirty="0" smtClean="0">
                <a:solidFill>
                  <a:srgbClr val="008000"/>
                </a:solidFill>
              </a:rPr>
              <a:t> := y + 3 </a:t>
            </a:r>
            <a:r>
              <a:rPr lang="en-US" sz="1400" dirty="0"/>
              <a:t>else </a:t>
            </a:r>
            <a:r>
              <a:rPr lang="en-US" sz="1400" dirty="0">
                <a:solidFill>
                  <a:srgbClr val="0000FF"/>
                </a:solidFill>
              </a:rPr>
              <a:t>y</a:t>
            </a:r>
            <a:r>
              <a:rPr lang="en-US" sz="1400" dirty="0" smtClean="0">
                <a:solidFill>
                  <a:srgbClr val="0000FF"/>
                </a:solidFill>
              </a:rPr>
              <a:t> := y - 3</a:t>
            </a:r>
            <a:r>
              <a:rPr lang="en-US" sz="1400" dirty="0" smtClean="0">
                <a:latin typeface="cmsy10"/>
                <a:ea typeface="cmsy10"/>
                <a:cs typeface="cmsy10"/>
              </a:rPr>
              <a:t>⟧</a:t>
            </a:r>
            <a:r>
              <a:rPr lang="en-US" sz="1400" dirty="0" smtClean="0"/>
              <a:t>δ</a:t>
            </a:r>
            <a:endParaRPr lang="en-US" sz="1400" dirty="0"/>
          </a:p>
        </p:txBody>
      </p:sp>
      <p:cxnSp>
        <p:nvCxnSpPr>
          <p:cNvPr id="116" name="Straight Arrow Connector 115"/>
          <p:cNvCxnSpPr/>
          <p:nvPr/>
        </p:nvCxnSpPr>
        <p:spPr>
          <a:xfrm flipV="1">
            <a:off x="1905000" y="4877758"/>
            <a:ext cx="381000" cy="22764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/>
          <p:cNvCxnSpPr/>
          <p:nvPr/>
        </p:nvCxnSpPr>
        <p:spPr>
          <a:xfrm>
            <a:off x="1905000" y="6000107"/>
            <a:ext cx="381000" cy="2793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619704" y="4610100"/>
            <a:ext cx="1033444" cy="1353193"/>
            <a:chOff x="619704" y="4610100"/>
            <a:chExt cx="1033444" cy="1353193"/>
          </a:xfrm>
        </p:grpSpPr>
        <p:grpSp>
          <p:nvGrpSpPr>
            <p:cNvPr id="74" name="Group 73"/>
            <p:cNvGrpSpPr/>
            <p:nvPr/>
          </p:nvGrpSpPr>
          <p:grpSpPr>
            <a:xfrm>
              <a:off x="619704" y="4610100"/>
              <a:ext cx="1033444" cy="1353193"/>
              <a:chOff x="1066800" y="2667000"/>
              <a:chExt cx="1890961" cy="2476028"/>
            </a:xfrm>
          </p:grpSpPr>
          <p:grpSp>
            <p:nvGrpSpPr>
              <p:cNvPr id="77" name="Group 76"/>
              <p:cNvGrpSpPr/>
              <p:nvPr/>
            </p:nvGrpSpPr>
            <p:grpSpPr>
              <a:xfrm>
                <a:off x="1066800" y="3192785"/>
                <a:ext cx="1890961" cy="1950243"/>
                <a:chOff x="4509839" y="991940"/>
                <a:chExt cx="1890961" cy="1950243"/>
              </a:xfrm>
              <a:solidFill>
                <a:schemeClr val="tx1">
                  <a:lumMod val="75000"/>
                  <a:lumOff val="25000"/>
                </a:schemeClr>
              </a:solidFill>
            </p:grpSpPr>
            <p:cxnSp>
              <p:nvCxnSpPr>
                <p:cNvPr id="79" name="Straight Arrow Connector 78"/>
                <p:cNvCxnSpPr/>
                <p:nvPr/>
              </p:nvCxnSpPr>
              <p:spPr>
                <a:xfrm flipV="1">
                  <a:off x="4509839" y="991940"/>
                  <a:ext cx="0" cy="1950243"/>
                </a:xfrm>
                <a:prstGeom prst="straightConnector1">
                  <a:avLst/>
                </a:prstGeom>
                <a:grpFill/>
                <a:ln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Straight Arrow Connector 79"/>
                <p:cNvCxnSpPr/>
                <p:nvPr/>
              </p:nvCxnSpPr>
              <p:spPr>
                <a:xfrm>
                  <a:off x="4509839" y="2942183"/>
                  <a:ext cx="1890961" cy="0"/>
                </a:xfrm>
                <a:prstGeom prst="straightConnector1">
                  <a:avLst/>
                </a:prstGeom>
                <a:grpFill/>
                <a:ln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1" name="Rectangle 80"/>
                <p:cNvSpPr/>
                <p:nvPr/>
              </p:nvSpPr>
              <p:spPr>
                <a:xfrm>
                  <a:off x="4648200" y="1511867"/>
                  <a:ext cx="1655715" cy="783753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6" name="TextBox 75"/>
              <p:cNvSpPr txBox="1"/>
              <p:nvPr/>
            </p:nvSpPr>
            <p:spPr>
              <a:xfrm>
                <a:off x="1981200" y="2667000"/>
                <a:ext cx="520757" cy="5631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err="1"/>
                  <a:t>δ</a:t>
                </a:r>
                <a:endParaRPr lang="en-US" sz="1400" dirty="0">
                  <a:latin typeface="cmmi10"/>
                </a:endParaRPr>
              </a:p>
            </p:txBody>
          </p:sp>
        </p:grpSp>
        <p:cxnSp>
          <p:nvCxnSpPr>
            <p:cNvPr id="6" name="Straight Connector 5"/>
            <p:cNvCxnSpPr/>
            <p:nvPr/>
          </p:nvCxnSpPr>
          <p:spPr>
            <a:xfrm>
              <a:off x="1119440" y="4967942"/>
              <a:ext cx="0" cy="930535"/>
            </a:xfrm>
            <a:prstGeom prst="line">
              <a:avLst/>
            </a:prstGeom>
            <a:ln>
              <a:solidFill>
                <a:srgbClr val="FF66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2590800" y="3968107"/>
            <a:ext cx="1039188" cy="1353193"/>
            <a:chOff x="2590800" y="3968107"/>
            <a:chExt cx="1039188" cy="1353193"/>
          </a:xfrm>
        </p:grpSpPr>
        <p:grpSp>
          <p:nvGrpSpPr>
            <p:cNvPr id="82" name="Group 81"/>
            <p:cNvGrpSpPr/>
            <p:nvPr/>
          </p:nvGrpSpPr>
          <p:grpSpPr>
            <a:xfrm>
              <a:off x="2590800" y="3968107"/>
              <a:ext cx="1039188" cy="1353193"/>
              <a:chOff x="1056290" y="2667000"/>
              <a:chExt cx="1901471" cy="2476028"/>
            </a:xfrm>
          </p:grpSpPr>
          <p:grpSp>
            <p:nvGrpSpPr>
              <p:cNvPr id="83" name="Group 82"/>
              <p:cNvGrpSpPr/>
              <p:nvPr/>
            </p:nvGrpSpPr>
            <p:grpSpPr>
              <a:xfrm>
                <a:off x="1066800" y="3192785"/>
                <a:ext cx="1890961" cy="1950243"/>
                <a:chOff x="4509839" y="991940"/>
                <a:chExt cx="1890961" cy="1950243"/>
              </a:xfrm>
              <a:solidFill>
                <a:schemeClr val="tx1">
                  <a:lumMod val="75000"/>
                  <a:lumOff val="25000"/>
                </a:schemeClr>
              </a:solidFill>
            </p:grpSpPr>
            <p:cxnSp>
              <p:nvCxnSpPr>
                <p:cNvPr id="85" name="Straight Arrow Connector 84"/>
                <p:cNvCxnSpPr/>
                <p:nvPr/>
              </p:nvCxnSpPr>
              <p:spPr>
                <a:xfrm flipV="1">
                  <a:off x="4509839" y="991940"/>
                  <a:ext cx="0" cy="1950243"/>
                </a:xfrm>
                <a:prstGeom prst="straightConnector1">
                  <a:avLst/>
                </a:prstGeom>
                <a:grpFill/>
                <a:ln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Straight Arrow Connector 85"/>
                <p:cNvCxnSpPr/>
                <p:nvPr/>
              </p:nvCxnSpPr>
              <p:spPr>
                <a:xfrm>
                  <a:off x="4509839" y="2942183"/>
                  <a:ext cx="1890961" cy="0"/>
                </a:xfrm>
                <a:prstGeom prst="straightConnector1">
                  <a:avLst/>
                </a:prstGeom>
                <a:grpFill/>
                <a:ln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7" name="Rectangle 86"/>
                <p:cNvSpPr/>
                <p:nvPr/>
              </p:nvSpPr>
              <p:spPr>
                <a:xfrm>
                  <a:off x="4648200" y="1511867"/>
                  <a:ext cx="776039" cy="783753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84" name="TextBox 83"/>
              <p:cNvSpPr txBox="1"/>
              <p:nvPr/>
            </p:nvSpPr>
            <p:spPr>
              <a:xfrm>
                <a:off x="1056290" y="2667000"/>
                <a:ext cx="1741601" cy="5631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err="1" smtClean="0"/>
                  <a:t>δ</a:t>
                </a:r>
                <a:r>
                  <a:rPr lang="en-US" sz="1400" dirty="0" smtClean="0"/>
                  <a:t> </a:t>
                </a:r>
                <a:r>
                  <a:rPr lang="en-US" sz="1400" dirty="0">
                    <a:latin typeface="ＭＳ ゴシック"/>
                    <a:ea typeface="ＭＳ ゴシック"/>
                    <a:cs typeface="ＭＳ ゴシック"/>
                  </a:rPr>
                  <a:t>∧</a:t>
                </a:r>
                <a:r>
                  <a:rPr lang="en-US" sz="1400" dirty="0" smtClean="0"/>
                  <a:t> </a:t>
                </a:r>
                <a:r>
                  <a:rPr lang="en-US" sz="1400" dirty="0" smtClean="0">
                    <a:solidFill>
                      <a:schemeClr val="tx2"/>
                    </a:solidFill>
                  </a:rPr>
                  <a:t>x </a:t>
                </a:r>
                <a:r>
                  <a:rPr lang="en-US" sz="1400" dirty="0">
                    <a:solidFill>
                      <a:schemeClr val="tx2"/>
                    </a:solidFill>
                    <a:latin typeface="cmsy10"/>
                    <a:ea typeface="cmsy10"/>
                    <a:cs typeface="cmsy10"/>
                  </a:rPr>
                  <a:t>≤</a:t>
                </a:r>
                <a:r>
                  <a:rPr lang="en-US" sz="1400" dirty="0" smtClean="0">
                    <a:solidFill>
                      <a:schemeClr val="tx2"/>
                    </a:solidFill>
                  </a:rPr>
                  <a:t> 5</a:t>
                </a:r>
                <a:r>
                  <a:rPr lang="en-US" sz="1400" dirty="0" smtClean="0">
                    <a:solidFill>
                      <a:schemeClr val="tx2"/>
                    </a:solidFill>
                    <a:latin typeface="cmmi10"/>
                    <a:ea typeface="cmmi10"/>
                    <a:cs typeface="cmmi10"/>
                  </a:rPr>
                  <a:t> </a:t>
                </a:r>
                <a:endParaRPr lang="en-US" sz="1400" dirty="0">
                  <a:solidFill>
                    <a:schemeClr val="tx2"/>
                  </a:solidFill>
                  <a:latin typeface="cmmi10"/>
                </a:endParaRPr>
              </a:p>
            </p:txBody>
          </p:sp>
        </p:grpSp>
        <p:cxnSp>
          <p:nvCxnSpPr>
            <p:cNvPr id="114" name="Straight Connector 113"/>
            <p:cNvCxnSpPr/>
            <p:nvPr/>
          </p:nvCxnSpPr>
          <p:spPr>
            <a:xfrm>
              <a:off x="3124200" y="4327265"/>
              <a:ext cx="0" cy="930535"/>
            </a:xfrm>
            <a:prstGeom prst="line">
              <a:avLst/>
            </a:prstGeom>
            <a:ln>
              <a:solidFill>
                <a:srgbClr val="FF66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2590800" y="5428607"/>
            <a:ext cx="1034327" cy="1353193"/>
            <a:chOff x="2590800" y="5428607"/>
            <a:chExt cx="1034327" cy="1353193"/>
          </a:xfrm>
        </p:grpSpPr>
        <p:grpSp>
          <p:nvGrpSpPr>
            <p:cNvPr id="88" name="Group 87"/>
            <p:cNvGrpSpPr/>
            <p:nvPr/>
          </p:nvGrpSpPr>
          <p:grpSpPr>
            <a:xfrm>
              <a:off x="2590800" y="5428607"/>
              <a:ext cx="1034327" cy="1353193"/>
              <a:chOff x="1066800" y="2667000"/>
              <a:chExt cx="1892576" cy="2476028"/>
            </a:xfrm>
          </p:grpSpPr>
          <p:grpSp>
            <p:nvGrpSpPr>
              <p:cNvPr id="89" name="Group 88"/>
              <p:cNvGrpSpPr/>
              <p:nvPr/>
            </p:nvGrpSpPr>
            <p:grpSpPr>
              <a:xfrm>
                <a:off x="1066800" y="3192785"/>
                <a:ext cx="1890961" cy="1950243"/>
                <a:chOff x="4509839" y="991940"/>
                <a:chExt cx="1890961" cy="1950243"/>
              </a:xfrm>
              <a:solidFill>
                <a:schemeClr val="tx1">
                  <a:lumMod val="75000"/>
                  <a:lumOff val="25000"/>
                </a:schemeClr>
              </a:solidFill>
            </p:grpSpPr>
            <p:cxnSp>
              <p:nvCxnSpPr>
                <p:cNvPr id="91" name="Straight Arrow Connector 90"/>
                <p:cNvCxnSpPr/>
                <p:nvPr/>
              </p:nvCxnSpPr>
              <p:spPr>
                <a:xfrm flipV="1">
                  <a:off x="4509839" y="991940"/>
                  <a:ext cx="0" cy="1950243"/>
                </a:xfrm>
                <a:prstGeom prst="straightConnector1">
                  <a:avLst/>
                </a:prstGeom>
                <a:grpFill/>
                <a:ln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Straight Arrow Connector 91"/>
                <p:cNvCxnSpPr/>
                <p:nvPr/>
              </p:nvCxnSpPr>
              <p:spPr>
                <a:xfrm>
                  <a:off x="4509839" y="2942183"/>
                  <a:ext cx="1890961" cy="0"/>
                </a:xfrm>
                <a:prstGeom prst="straightConnector1">
                  <a:avLst/>
                </a:prstGeom>
                <a:grpFill/>
                <a:ln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3" name="Rectangle 92"/>
                <p:cNvSpPr/>
                <p:nvPr/>
              </p:nvSpPr>
              <p:spPr>
                <a:xfrm>
                  <a:off x="5401731" y="1511867"/>
                  <a:ext cx="902183" cy="783753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90" name="TextBox 89"/>
              <p:cNvSpPr txBox="1"/>
              <p:nvPr/>
            </p:nvSpPr>
            <p:spPr>
              <a:xfrm>
                <a:off x="1206228" y="2667000"/>
                <a:ext cx="1753148" cy="5631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err="1"/>
                  <a:t>δ</a:t>
                </a:r>
                <a:r>
                  <a:rPr lang="en-US" sz="1400" dirty="0"/>
                  <a:t> </a:t>
                </a:r>
                <a:r>
                  <a:rPr lang="en-US" sz="1400" dirty="0">
                    <a:latin typeface="ＭＳ ゴシック"/>
                    <a:ea typeface="ＭＳ ゴシック"/>
                    <a:cs typeface="ＭＳ ゴシック"/>
                  </a:rPr>
                  <a:t>∧</a:t>
                </a:r>
                <a:r>
                  <a:rPr lang="en-US" sz="1400" dirty="0" smtClean="0"/>
                  <a:t> </a:t>
                </a:r>
                <a:r>
                  <a:rPr lang="en-US" sz="1400" dirty="0" smtClean="0">
                    <a:solidFill>
                      <a:schemeClr val="tx2"/>
                    </a:solidFill>
                  </a:rPr>
                  <a:t>x &gt; 5</a:t>
                </a:r>
                <a:r>
                  <a:rPr lang="en-US" sz="1400" dirty="0" smtClean="0">
                    <a:solidFill>
                      <a:schemeClr val="tx2"/>
                    </a:solidFill>
                    <a:latin typeface="cmmi10"/>
                    <a:ea typeface="cmmi10"/>
                    <a:cs typeface="cmmi10"/>
                  </a:rPr>
                  <a:t> </a:t>
                </a:r>
                <a:endParaRPr lang="en-US" sz="1400" dirty="0">
                  <a:solidFill>
                    <a:schemeClr val="tx2"/>
                  </a:solidFill>
                  <a:latin typeface="cmmi10"/>
                </a:endParaRPr>
              </a:p>
            </p:txBody>
          </p:sp>
        </p:grpSp>
        <p:cxnSp>
          <p:nvCxnSpPr>
            <p:cNvPr id="115" name="Straight Connector 114"/>
            <p:cNvCxnSpPr/>
            <p:nvPr/>
          </p:nvCxnSpPr>
          <p:spPr>
            <a:xfrm>
              <a:off x="3089061" y="5814177"/>
              <a:ext cx="0" cy="930535"/>
            </a:xfrm>
            <a:prstGeom prst="line">
              <a:avLst/>
            </a:prstGeom>
            <a:ln>
              <a:solidFill>
                <a:srgbClr val="FF66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3810000" y="3980807"/>
            <a:ext cx="2189957" cy="1353193"/>
            <a:chOff x="3810000" y="3980807"/>
            <a:chExt cx="2189957" cy="1353193"/>
          </a:xfrm>
        </p:grpSpPr>
        <p:grpSp>
          <p:nvGrpSpPr>
            <p:cNvPr id="94" name="Group 93"/>
            <p:cNvGrpSpPr/>
            <p:nvPr/>
          </p:nvGrpSpPr>
          <p:grpSpPr>
            <a:xfrm>
              <a:off x="4038600" y="3980807"/>
              <a:ext cx="1961357" cy="1353193"/>
              <a:chOff x="169198" y="2667000"/>
              <a:chExt cx="3588823" cy="2476028"/>
            </a:xfrm>
          </p:grpSpPr>
          <p:grpSp>
            <p:nvGrpSpPr>
              <p:cNvPr id="95" name="Group 94"/>
              <p:cNvGrpSpPr/>
              <p:nvPr/>
            </p:nvGrpSpPr>
            <p:grpSpPr>
              <a:xfrm>
                <a:off x="1066800" y="3191032"/>
                <a:ext cx="1890961" cy="1951996"/>
                <a:chOff x="4509839" y="990187"/>
                <a:chExt cx="1890961" cy="1951996"/>
              </a:xfrm>
              <a:solidFill>
                <a:schemeClr val="tx1">
                  <a:lumMod val="75000"/>
                  <a:lumOff val="25000"/>
                </a:schemeClr>
              </a:solidFill>
            </p:grpSpPr>
            <p:cxnSp>
              <p:nvCxnSpPr>
                <p:cNvPr id="97" name="Straight Arrow Connector 96"/>
                <p:cNvCxnSpPr/>
                <p:nvPr/>
              </p:nvCxnSpPr>
              <p:spPr>
                <a:xfrm flipV="1">
                  <a:off x="4509839" y="991940"/>
                  <a:ext cx="0" cy="1950243"/>
                </a:xfrm>
                <a:prstGeom prst="straightConnector1">
                  <a:avLst/>
                </a:prstGeom>
                <a:grpFill/>
                <a:ln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Straight Arrow Connector 97"/>
                <p:cNvCxnSpPr/>
                <p:nvPr/>
              </p:nvCxnSpPr>
              <p:spPr>
                <a:xfrm>
                  <a:off x="4509839" y="2942183"/>
                  <a:ext cx="1890961" cy="0"/>
                </a:xfrm>
                <a:prstGeom prst="straightConnector1">
                  <a:avLst/>
                </a:prstGeom>
                <a:grpFill/>
                <a:ln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9" name="Rectangle 98"/>
                <p:cNvSpPr/>
                <p:nvPr/>
              </p:nvSpPr>
              <p:spPr>
                <a:xfrm>
                  <a:off x="4648200" y="990187"/>
                  <a:ext cx="776039" cy="783753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96" name="TextBox 95"/>
              <p:cNvSpPr txBox="1"/>
              <p:nvPr/>
            </p:nvSpPr>
            <p:spPr>
              <a:xfrm>
                <a:off x="169198" y="2667000"/>
                <a:ext cx="3588823" cy="5631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400" dirty="0">
                    <a:latin typeface="cmsy10"/>
                    <a:ea typeface="cmsy10"/>
                    <a:cs typeface="cmsy10"/>
                  </a:rPr>
                  <a:t>⟦</a:t>
                </a:r>
                <a:r>
                  <a:rPr lang="en-US" sz="1400" dirty="0" smtClean="0">
                    <a:solidFill>
                      <a:srgbClr val="008000"/>
                    </a:solidFill>
                  </a:rPr>
                  <a:t>y := y + 3</a:t>
                </a:r>
                <a:r>
                  <a:rPr lang="en-US" sz="1400" dirty="0" smtClean="0">
                    <a:latin typeface="cmsy10"/>
                    <a:ea typeface="cmsy10"/>
                    <a:cs typeface="cmsy10"/>
                  </a:rPr>
                  <a:t>⟧</a:t>
                </a:r>
                <a:r>
                  <a:rPr lang="en-US" sz="1400" dirty="0" smtClean="0"/>
                  <a:t>(</a:t>
                </a:r>
                <a:r>
                  <a:rPr lang="en-US" sz="1400" dirty="0" err="1"/>
                  <a:t>δ</a:t>
                </a:r>
                <a:r>
                  <a:rPr lang="en-US" sz="1400" dirty="0" smtClean="0">
                    <a:latin typeface="cmmi10"/>
                    <a:ea typeface="cmsy10"/>
                    <a:cs typeface="cmsy10"/>
                  </a:rPr>
                  <a:t> </a:t>
                </a:r>
                <a:r>
                  <a:rPr lang="en-US" sz="1400" dirty="0">
                    <a:latin typeface="ＭＳ ゴシック"/>
                    <a:ea typeface="ＭＳ ゴシック"/>
                    <a:cs typeface="ＭＳ ゴシック"/>
                  </a:rPr>
                  <a:t>∧</a:t>
                </a:r>
                <a:r>
                  <a:rPr lang="en-US" sz="1400" dirty="0" smtClean="0">
                    <a:latin typeface="cmsy10"/>
                    <a:ea typeface="cmsy10"/>
                    <a:cs typeface="cmsy10"/>
                  </a:rPr>
                  <a:t> </a:t>
                </a:r>
                <a:r>
                  <a:rPr lang="en-US" sz="1400" dirty="0" smtClean="0">
                    <a:solidFill>
                      <a:schemeClr val="tx2"/>
                    </a:solidFill>
                  </a:rPr>
                  <a:t>x </a:t>
                </a:r>
                <a:r>
                  <a:rPr lang="en-US" sz="1400" dirty="0">
                    <a:solidFill>
                      <a:schemeClr val="tx2"/>
                    </a:solidFill>
                    <a:latin typeface="cmsy10"/>
                    <a:ea typeface="cmsy10"/>
                    <a:cs typeface="cmsy10"/>
                  </a:rPr>
                  <a:t>≤</a:t>
                </a:r>
                <a:r>
                  <a:rPr lang="en-US" sz="1400" dirty="0" smtClean="0">
                    <a:solidFill>
                      <a:schemeClr val="tx2"/>
                    </a:solidFill>
                  </a:rPr>
                  <a:t> 5</a:t>
                </a:r>
                <a:r>
                  <a:rPr lang="en-US" sz="1400" dirty="0" smtClean="0"/>
                  <a:t>)</a:t>
                </a:r>
                <a:endParaRPr lang="en-US" sz="1400" dirty="0">
                  <a:latin typeface="cmsy10"/>
                </a:endParaRPr>
              </a:p>
            </p:txBody>
          </p:sp>
        </p:grpSp>
        <p:cxnSp>
          <p:nvCxnSpPr>
            <p:cNvPr id="120" name="Straight Arrow Connector 119"/>
            <p:cNvCxnSpPr/>
            <p:nvPr/>
          </p:nvCxnSpPr>
          <p:spPr>
            <a:xfrm>
              <a:off x="3810000" y="4695535"/>
              <a:ext cx="3810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>
              <a:off x="5028892" y="4327265"/>
              <a:ext cx="0" cy="930535"/>
            </a:xfrm>
            <a:prstGeom prst="line">
              <a:avLst/>
            </a:prstGeom>
            <a:ln>
              <a:solidFill>
                <a:srgbClr val="FF66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3848100" y="5428607"/>
            <a:ext cx="2305572" cy="1353193"/>
            <a:chOff x="3848100" y="5428607"/>
            <a:chExt cx="2305572" cy="1353193"/>
          </a:xfrm>
        </p:grpSpPr>
        <p:grpSp>
          <p:nvGrpSpPr>
            <p:cNvPr id="100" name="Group 99"/>
            <p:cNvGrpSpPr/>
            <p:nvPr/>
          </p:nvGrpSpPr>
          <p:grpSpPr>
            <a:xfrm>
              <a:off x="4191000" y="5428607"/>
              <a:ext cx="1962672" cy="1353193"/>
              <a:chOff x="308626" y="2667000"/>
              <a:chExt cx="3591230" cy="2476028"/>
            </a:xfrm>
          </p:grpSpPr>
          <p:grpSp>
            <p:nvGrpSpPr>
              <p:cNvPr id="101" name="Group 100"/>
              <p:cNvGrpSpPr/>
              <p:nvPr/>
            </p:nvGrpSpPr>
            <p:grpSpPr>
              <a:xfrm>
                <a:off x="1066800" y="3192785"/>
                <a:ext cx="1890961" cy="1950243"/>
                <a:chOff x="4509839" y="991940"/>
                <a:chExt cx="1890961" cy="1950243"/>
              </a:xfrm>
              <a:solidFill>
                <a:schemeClr val="tx1">
                  <a:lumMod val="75000"/>
                  <a:lumOff val="25000"/>
                </a:schemeClr>
              </a:solidFill>
            </p:grpSpPr>
            <p:cxnSp>
              <p:nvCxnSpPr>
                <p:cNvPr id="103" name="Straight Arrow Connector 102"/>
                <p:cNvCxnSpPr/>
                <p:nvPr/>
              </p:nvCxnSpPr>
              <p:spPr>
                <a:xfrm flipV="1">
                  <a:off x="4509839" y="991940"/>
                  <a:ext cx="0" cy="1950243"/>
                </a:xfrm>
                <a:prstGeom prst="straightConnector1">
                  <a:avLst/>
                </a:prstGeom>
                <a:grpFill/>
                <a:ln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Straight Arrow Connector 103"/>
                <p:cNvCxnSpPr/>
                <p:nvPr/>
              </p:nvCxnSpPr>
              <p:spPr>
                <a:xfrm>
                  <a:off x="4509839" y="2942183"/>
                  <a:ext cx="1890961" cy="0"/>
                </a:xfrm>
                <a:prstGeom prst="straightConnector1">
                  <a:avLst/>
                </a:prstGeom>
                <a:grpFill/>
                <a:ln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5" name="Rectangle 104"/>
                <p:cNvSpPr/>
                <p:nvPr/>
              </p:nvSpPr>
              <p:spPr>
                <a:xfrm>
                  <a:off x="5401731" y="2022990"/>
                  <a:ext cx="902183" cy="783753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2" name="TextBox 101"/>
              <p:cNvSpPr txBox="1"/>
              <p:nvPr/>
            </p:nvSpPr>
            <p:spPr>
              <a:xfrm>
                <a:off x="308626" y="2667000"/>
                <a:ext cx="3591230" cy="5631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400" dirty="0">
                    <a:latin typeface="cmsy10"/>
                    <a:ea typeface="cmsy10"/>
                    <a:cs typeface="cmsy10"/>
                  </a:rPr>
                  <a:t>⟦</a:t>
                </a:r>
                <a:r>
                  <a:rPr lang="en-US" sz="1400" dirty="0" smtClean="0">
                    <a:solidFill>
                      <a:srgbClr val="0000FF"/>
                    </a:solidFill>
                  </a:rPr>
                  <a:t>y := y – 3</a:t>
                </a:r>
                <a:r>
                  <a:rPr lang="en-US" sz="1400" dirty="0" smtClean="0">
                    <a:latin typeface="cmsy10"/>
                    <a:ea typeface="cmsy10"/>
                    <a:cs typeface="cmsy10"/>
                  </a:rPr>
                  <a:t>⟧</a:t>
                </a:r>
                <a:r>
                  <a:rPr lang="en-US" sz="1400" dirty="0" smtClean="0"/>
                  <a:t>(</a:t>
                </a:r>
                <a:r>
                  <a:rPr lang="en-US" sz="1400" dirty="0" err="1"/>
                  <a:t>δ</a:t>
                </a:r>
                <a:r>
                  <a:rPr lang="en-US" sz="1400" dirty="0" smtClean="0">
                    <a:latin typeface="cmmi10"/>
                    <a:ea typeface="cmsy10"/>
                    <a:cs typeface="cmsy10"/>
                  </a:rPr>
                  <a:t> </a:t>
                </a:r>
                <a:r>
                  <a:rPr lang="en-US" sz="1400" dirty="0">
                    <a:latin typeface="ＭＳ ゴシック"/>
                    <a:ea typeface="ＭＳ ゴシック"/>
                    <a:cs typeface="ＭＳ ゴシック"/>
                  </a:rPr>
                  <a:t>∧</a:t>
                </a:r>
                <a:r>
                  <a:rPr lang="en-US" sz="1400" dirty="0" smtClean="0">
                    <a:latin typeface="cmsy10"/>
                    <a:ea typeface="cmsy10"/>
                    <a:cs typeface="cmsy10"/>
                  </a:rPr>
                  <a:t> </a:t>
                </a:r>
                <a:r>
                  <a:rPr lang="en-US" sz="1400" dirty="0" smtClean="0">
                    <a:solidFill>
                      <a:schemeClr val="tx2"/>
                    </a:solidFill>
                  </a:rPr>
                  <a:t>x &gt; 5</a:t>
                </a:r>
                <a:r>
                  <a:rPr lang="en-US" sz="1400" dirty="0" smtClean="0"/>
                  <a:t>)</a:t>
                </a:r>
                <a:endParaRPr lang="en-US" sz="1400" dirty="0">
                  <a:latin typeface="cmsy10"/>
                </a:endParaRPr>
              </a:p>
            </p:txBody>
          </p:sp>
        </p:grpSp>
        <p:cxnSp>
          <p:nvCxnSpPr>
            <p:cNvPr id="121" name="Straight Arrow Connector 120"/>
            <p:cNvCxnSpPr/>
            <p:nvPr/>
          </p:nvCxnSpPr>
          <p:spPr>
            <a:xfrm>
              <a:off x="3848100" y="6172200"/>
              <a:ext cx="3810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>
            <a:xfrm>
              <a:off x="5092791" y="5851265"/>
              <a:ext cx="0" cy="930535"/>
            </a:xfrm>
            <a:prstGeom prst="line">
              <a:avLst/>
            </a:prstGeom>
            <a:ln>
              <a:solidFill>
                <a:srgbClr val="FF66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/>
          <p:nvPr/>
        </p:nvGrpSpPr>
        <p:grpSpPr>
          <a:xfrm>
            <a:off x="6149394" y="4569981"/>
            <a:ext cx="1801342" cy="1411719"/>
            <a:chOff x="6149394" y="4569981"/>
            <a:chExt cx="1801342" cy="1411719"/>
          </a:xfrm>
        </p:grpSpPr>
        <p:grpSp>
          <p:nvGrpSpPr>
            <p:cNvPr id="113" name="Group 112"/>
            <p:cNvGrpSpPr/>
            <p:nvPr/>
          </p:nvGrpSpPr>
          <p:grpSpPr>
            <a:xfrm>
              <a:off x="6917292" y="4569981"/>
              <a:ext cx="1033444" cy="1411719"/>
              <a:chOff x="5806713" y="4615104"/>
              <a:chExt cx="1033444" cy="1411719"/>
            </a:xfrm>
          </p:grpSpPr>
          <p:grpSp>
            <p:nvGrpSpPr>
              <p:cNvPr id="106" name="Group 105"/>
              <p:cNvGrpSpPr/>
              <p:nvPr/>
            </p:nvGrpSpPr>
            <p:grpSpPr>
              <a:xfrm>
                <a:off x="5806713" y="4615104"/>
                <a:ext cx="1033444" cy="1411719"/>
                <a:chOff x="1066800" y="2559911"/>
                <a:chExt cx="1890961" cy="2583117"/>
              </a:xfrm>
            </p:grpSpPr>
            <p:grpSp>
              <p:nvGrpSpPr>
                <p:cNvPr id="107" name="Group 106"/>
                <p:cNvGrpSpPr/>
                <p:nvPr/>
              </p:nvGrpSpPr>
              <p:grpSpPr>
                <a:xfrm>
                  <a:off x="1066800" y="3178182"/>
                  <a:ext cx="1890961" cy="1964846"/>
                  <a:chOff x="4509839" y="977337"/>
                  <a:chExt cx="1890961" cy="1964846"/>
                </a:xfrm>
                <a:solidFill>
                  <a:schemeClr val="tx1">
                    <a:lumMod val="75000"/>
                    <a:lumOff val="25000"/>
                  </a:schemeClr>
                </a:solidFill>
              </p:grpSpPr>
              <p:cxnSp>
                <p:nvCxnSpPr>
                  <p:cNvPr id="109" name="Straight Arrow Connector 108"/>
                  <p:cNvCxnSpPr/>
                  <p:nvPr/>
                </p:nvCxnSpPr>
                <p:spPr>
                  <a:xfrm flipV="1">
                    <a:off x="4509839" y="991940"/>
                    <a:ext cx="0" cy="1950243"/>
                  </a:xfrm>
                  <a:prstGeom prst="straightConnector1">
                    <a:avLst/>
                  </a:prstGeom>
                  <a:grpFill/>
                  <a:ln>
                    <a:tailEnd type="arrow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0" name="Straight Arrow Connector 109"/>
                  <p:cNvCxnSpPr/>
                  <p:nvPr/>
                </p:nvCxnSpPr>
                <p:spPr>
                  <a:xfrm>
                    <a:off x="4509839" y="2942183"/>
                    <a:ext cx="1890961" cy="0"/>
                  </a:xfrm>
                  <a:prstGeom prst="straightConnector1">
                    <a:avLst/>
                  </a:prstGeom>
                  <a:grpFill/>
                  <a:ln>
                    <a:tailEnd type="arrow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11" name="Rectangle 110"/>
                  <p:cNvSpPr/>
                  <p:nvPr/>
                </p:nvSpPr>
                <p:spPr>
                  <a:xfrm>
                    <a:off x="4648200" y="977337"/>
                    <a:ext cx="776039" cy="783753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08" name="TextBox 107"/>
                <p:cNvSpPr txBox="1"/>
                <p:nvPr/>
              </p:nvSpPr>
              <p:spPr>
                <a:xfrm>
                  <a:off x="1504292" y="2559911"/>
                  <a:ext cx="1017050" cy="56316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sz="1400" dirty="0">
                      <a:latin typeface="cmsy10"/>
                      <a:ea typeface="cmsy10"/>
                      <a:cs typeface="cmsy10"/>
                    </a:rPr>
                    <a:t>⟦</a:t>
                  </a:r>
                  <a:r>
                    <a:rPr lang="fr-FR" sz="1400" dirty="0" smtClean="0">
                      <a:latin typeface="cmmi10"/>
                      <a:ea typeface="cmsy10"/>
                      <a:cs typeface="cmsy10"/>
                    </a:rPr>
                    <a:t>S</a:t>
                  </a:r>
                  <a:r>
                    <a:rPr lang="en-US" sz="1400" dirty="0">
                      <a:latin typeface="cmsy10"/>
                      <a:ea typeface="cmsy10"/>
                      <a:cs typeface="cmsy10"/>
                    </a:rPr>
                    <a:t>⟧</a:t>
                  </a:r>
                  <a:r>
                    <a:rPr lang="en-US" sz="1400" dirty="0" err="1" smtClean="0"/>
                    <a:t>δ</a:t>
                  </a:r>
                  <a:endParaRPr lang="en-US" sz="1400" dirty="0">
                    <a:latin typeface="cmmi10"/>
                  </a:endParaRPr>
                </a:p>
              </p:txBody>
            </p:sp>
          </p:grpSp>
          <p:sp>
            <p:nvSpPr>
              <p:cNvPr id="112" name="Rectangle 111"/>
              <p:cNvSpPr/>
              <p:nvPr/>
            </p:nvSpPr>
            <p:spPr>
              <a:xfrm>
                <a:off x="6324600" y="5515265"/>
                <a:ext cx="493059" cy="428335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22" name="Straight Arrow Connector 121"/>
            <p:cNvCxnSpPr/>
            <p:nvPr/>
          </p:nvCxnSpPr>
          <p:spPr>
            <a:xfrm>
              <a:off x="6149394" y="4917877"/>
              <a:ext cx="381000" cy="27933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Arrow Connector 122"/>
            <p:cNvCxnSpPr/>
            <p:nvPr/>
          </p:nvCxnSpPr>
          <p:spPr>
            <a:xfrm flipV="1">
              <a:off x="6189752" y="5622563"/>
              <a:ext cx="381000" cy="22764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>
            <a:xfrm>
              <a:off x="7429728" y="4967942"/>
              <a:ext cx="0" cy="930535"/>
            </a:xfrm>
            <a:prstGeom prst="line">
              <a:avLst/>
            </a:prstGeom>
            <a:ln>
              <a:solidFill>
                <a:srgbClr val="FF66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5" name="Rectangle 124"/>
          <p:cNvSpPr/>
          <p:nvPr/>
        </p:nvSpPr>
        <p:spPr>
          <a:xfrm>
            <a:off x="3624244" y="3578422"/>
            <a:ext cx="436062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1400" dirty="0" smtClean="0"/>
              <a:t>= </a:t>
            </a:r>
            <a:r>
              <a:rPr lang="fr-FR" sz="1400" dirty="0">
                <a:latin typeface="cmsy10"/>
                <a:ea typeface="cmsy10"/>
                <a:cs typeface="cmsy10"/>
              </a:rPr>
              <a:t>⟦</a:t>
            </a:r>
            <a:r>
              <a:rPr lang="en-US" sz="1400" dirty="0" smtClean="0">
                <a:solidFill>
                  <a:srgbClr val="008000"/>
                </a:solidFill>
              </a:rPr>
              <a:t>y := y + 3</a:t>
            </a:r>
            <a:r>
              <a:rPr lang="en-US" sz="1400" dirty="0" smtClean="0">
                <a:latin typeface="cmsy10"/>
                <a:ea typeface="cmsy10"/>
                <a:cs typeface="cmsy10"/>
              </a:rPr>
              <a:t>⟧</a:t>
            </a:r>
            <a:r>
              <a:rPr lang="en-US" sz="1400" dirty="0" smtClean="0"/>
              <a:t>(</a:t>
            </a:r>
            <a:r>
              <a:rPr lang="en-US" sz="1400" dirty="0" err="1"/>
              <a:t>δ</a:t>
            </a:r>
            <a:r>
              <a:rPr lang="en-US" sz="1400" dirty="0"/>
              <a:t> </a:t>
            </a:r>
            <a:r>
              <a:rPr lang="en-US" sz="1400" dirty="0">
                <a:latin typeface="ＭＳ ゴシック"/>
                <a:ea typeface="ＭＳ ゴシック"/>
                <a:cs typeface="ＭＳ ゴシック"/>
              </a:rPr>
              <a:t>∧</a:t>
            </a:r>
            <a:r>
              <a:rPr lang="en-US" sz="1400" dirty="0" smtClean="0">
                <a:latin typeface="cmsy10"/>
                <a:ea typeface="cmsy10"/>
                <a:cs typeface="cmsy10"/>
              </a:rPr>
              <a:t> </a:t>
            </a:r>
            <a:r>
              <a:rPr lang="en-US" sz="1400" dirty="0" smtClean="0">
                <a:solidFill>
                  <a:schemeClr val="tx2"/>
                </a:solidFill>
              </a:rPr>
              <a:t>x </a:t>
            </a:r>
            <a:r>
              <a:rPr lang="en-US" sz="1400" dirty="0">
                <a:solidFill>
                  <a:schemeClr val="tx2"/>
                </a:solidFill>
                <a:latin typeface="cmsy10"/>
                <a:ea typeface="cmsy10"/>
                <a:cs typeface="cmsy10"/>
              </a:rPr>
              <a:t>≤</a:t>
            </a:r>
            <a:r>
              <a:rPr lang="en-US" sz="1400" dirty="0" smtClean="0">
                <a:solidFill>
                  <a:schemeClr val="tx2"/>
                </a:solidFill>
              </a:rPr>
              <a:t> 5</a:t>
            </a:r>
            <a:r>
              <a:rPr lang="en-US" sz="1400" dirty="0" smtClean="0"/>
              <a:t>)</a:t>
            </a:r>
            <a:endParaRPr lang="en-US" sz="1400" dirty="0"/>
          </a:p>
        </p:txBody>
      </p:sp>
      <p:cxnSp>
        <p:nvCxnSpPr>
          <p:cNvPr id="30" name="Straight Connector 29"/>
          <p:cNvCxnSpPr/>
          <p:nvPr/>
        </p:nvCxnSpPr>
        <p:spPr>
          <a:xfrm>
            <a:off x="228600" y="3505200"/>
            <a:ext cx="866701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4650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Subdistribution</a:t>
            </a:r>
            <a:r>
              <a:rPr lang="en-US" dirty="0" smtClean="0"/>
              <a:t> Abstraction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2862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Sub</a:t>
            </a:r>
            <a:r>
              <a:rPr lang="en-US" dirty="0" err="1"/>
              <a:t>d</a:t>
            </a:r>
            <a:r>
              <a:rPr lang="en-US" dirty="0" err="1" smtClean="0"/>
              <a:t>istribution</a:t>
            </a:r>
            <a:r>
              <a:rPr lang="en-US" dirty="0" smtClean="0"/>
              <a:t> Abstraction:</a:t>
            </a:r>
            <a:br>
              <a:rPr lang="en-US" dirty="0" smtClean="0"/>
            </a:br>
            <a:r>
              <a:rPr lang="en-US" dirty="0" smtClean="0"/>
              <a:t>Probabilistic </a:t>
            </a:r>
            <a:r>
              <a:rPr lang="en-US" dirty="0" err="1" smtClean="0"/>
              <a:t>Polyhedra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3276600" y="1859757"/>
            <a:ext cx="1781839" cy="1950243"/>
            <a:chOff x="4783225" y="4182005"/>
            <a:chExt cx="1781839" cy="1950243"/>
          </a:xfrm>
        </p:grpSpPr>
        <p:grpSp>
          <p:nvGrpSpPr>
            <p:cNvPr id="73" name="Group 72"/>
            <p:cNvGrpSpPr/>
            <p:nvPr/>
          </p:nvGrpSpPr>
          <p:grpSpPr>
            <a:xfrm>
              <a:off x="4783225" y="4182005"/>
              <a:ext cx="1781839" cy="1950243"/>
              <a:chOff x="4509839" y="991940"/>
              <a:chExt cx="1781839" cy="1950243"/>
            </a:xfrm>
          </p:grpSpPr>
          <p:cxnSp>
            <p:nvCxnSpPr>
              <p:cNvPr id="84" name="Straight Arrow Connector 83"/>
              <p:cNvCxnSpPr/>
              <p:nvPr/>
            </p:nvCxnSpPr>
            <p:spPr>
              <a:xfrm flipV="1">
                <a:off x="4509839" y="991940"/>
                <a:ext cx="0" cy="1950243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Arrow Connector 84"/>
              <p:cNvCxnSpPr/>
              <p:nvPr/>
            </p:nvCxnSpPr>
            <p:spPr>
              <a:xfrm>
                <a:off x="4509839" y="2942183"/>
                <a:ext cx="1781839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9" name="Rectangle 98"/>
              <p:cNvSpPr/>
              <p:nvPr/>
            </p:nvSpPr>
            <p:spPr>
              <a:xfrm>
                <a:off x="4648200" y="1513997"/>
                <a:ext cx="1199649" cy="1229204"/>
              </a:xfrm>
              <a:prstGeom prst="rect">
                <a:avLst/>
              </a:prstGeom>
              <a:noFill/>
              <a:ln>
                <a:solidFill>
                  <a:srgbClr val="3366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" name="TextBox 2"/>
            <p:cNvSpPr txBox="1"/>
            <p:nvPr/>
          </p:nvSpPr>
          <p:spPr>
            <a:xfrm>
              <a:off x="5329508" y="5132049"/>
              <a:ext cx="3386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/>
                </a:rPr>
                <a:t>P</a:t>
              </a:r>
              <a:endParaRPr lang="en-US" baseline="-25000" dirty="0">
                <a:latin typeface="Arial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590800" y="4064548"/>
            <a:ext cx="5677155" cy="19851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Region of program states (polyhedron)</a:t>
            </a:r>
          </a:p>
          <a:p>
            <a:endParaRPr lang="en-US" sz="1600" dirty="0" smtClean="0"/>
          </a:p>
          <a:p>
            <a:r>
              <a:rPr lang="en-US" sz="1600" dirty="0"/>
              <a:t>+</a:t>
            </a:r>
            <a:r>
              <a:rPr lang="en-US" sz="1600" dirty="0" smtClean="0"/>
              <a:t> upper bound on probability of each possible state in region</a:t>
            </a:r>
          </a:p>
          <a:p>
            <a:r>
              <a:rPr lang="en-US" sz="1600" dirty="0"/>
              <a:t>+</a:t>
            </a:r>
            <a:r>
              <a:rPr lang="en-US" sz="1600" dirty="0" smtClean="0"/>
              <a:t> upper bound on the number of (possible) states</a:t>
            </a:r>
          </a:p>
          <a:p>
            <a:r>
              <a:rPr lang="en-US" sz="1600" dirty="0"/>
              <a:t>+</a:t>
            </a:r>
            <a:r>
              <a:rPr lang="en-US" sz="1600" dirty="0" smtClean="0"/>
              <a:t> upper bound on the total probability mass (useful)</a:t>
            </a:r>
          </a:p>
          <a:p>
            <a:endParaRPr lang="en-US" sz="1100" dirty="0" smtClean="0"/>
          </a:p>
          <a:p>
            <a:r>
              <a:rPr lang="en-US" sz="1600" dirty="0" smtClean="0"/>
              <a:t>+ also </a:t>
            </a:r>
            <a:r>
              <a:rPr lang="en-US" sz="1600" b="1" dirty="0" smtClean="0"/>
              <a:t>lower </a:t>
            </a:r>
            <a:r>
              <a:rPr lang="en-US" sz="1600" b="1" dirty="0"/>
              <a:t>bounds</a:t>
            </a:r>
            <a:r>
              <a:rPr lang="en-US" sz="1600" dirty="0"/>
              <a:t> on the above</a:t>
            </a:r>
          </a:p>
          <a:p>
            <a:endParaRPr lang="en-US" sz="1600" dirty="0" smtClean="0"/>
          </a:p>
        </p:txBody>
      </p:sp>
      <p:sp>
        <p:nvSpPr>
          <p:cNvPr id="55" name="TextBox 54"/>
          <p:cNvSpPr txBox="1"/>
          <p:nvPr/>
        </p:nvSpPr>
        <p:spPr>
          <a:xfrm>
            <a:off x="217229" y="6260068"/>
            <a:ext cx="2983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Pr</a:t>
            </a:r>
            <a:r>
              <a:rPr lang="en-US" dirty="0" smtClean="0"/>
              <a:t>[A | B] = </a:t>
            </a:r>
            <a:r>
              <a:rPr lang="en-US" dirty="0" err="1" smtClean="0"/>
              <a:t>Pr</a:t>
            </a:r>
            <a:r>
              <a:rPr lang="en-US" dirty="0" smtClean="0"/>
              <a:t>[A </a:t>
            </a:r>
            <a:r>
              <a:rPr lang="en-US" dirty="0" smtClean="0">
                <a:latin typeface="cmsy10"/>
                <a:ea typeface="cmsy10"/>
                <a:cs typeface="cmsy10"/>
              </a:rPr>
              <a:t>∩</a:t>
            </a:r>
            <a:r>
              <a:rPr lang="en-US" dirty="0" smtClean="0"/>
              <a:t> B] / </a:t>
            </a:r>
            <a:r>
              <a:rPr lang="en-US" b="1" dirty="0" err="1" smtClean="0">
                <a:solidFill>
                  <a:srgbClr val="FF0000"/>
                </a:solidFill>
              </a:rPr>
              <a:t>Pr</a:t>
            </a:r>
            <a:r>
              <a:rPr lang="en-US" b="1" dirty="0" smtClean="0">
                <a:solidFill>
                  <a:srgbClr val="FF0000"/>
                </a:solidFill>
              </a:rPr>
              <a:t>[B]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59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04800" y="4126468"/>
            <a:ext cx="1921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V(</a:t>
            </a:r>
            <a:r>
              <a:rPr lang="en-US" dirty="0" err="1" smtClean="0"/>
              <a:t>δ</a:t>
            </a:r>
            <a:r>
              <a:rPr lang="en-US" dirty="0" smtClean="0"/>
              <a:t>) = </a:t>
            </a:r>
            <a:r>
              <a:rPr lang="en-US" dirty="0" err="1" smtClean="0"/>
              <a:t>max</a:t>
            </a:r>
            <a:r>
              <a:rPr lang="en-US" baseline="-25000" dirty="0" err="1" smtClean="0"/>
              <a:t>σ</a:t>
            </a:r>
            <a:r>
              <a:rPr lang="en-US" dirty="0" smtClean="0"/>
              <a:t> </a:t>
            </a:r>
            <a:r>
              <a:rPr lang="en-US" dirty="0" err="1" smtClean="0"/>
              <a:t>δ</a:t>
            </a:r>
            <a:r>
              <a:rPr lang="en-US" dirty="0" smtClean="0"/>
              <a:t>(</a:t>
            </a:r>
            <a:r>
              <a:rPr lang="en-US" dirty="0" err="1" smtClean="0"/>
              <a:t>σ</a:t>
            </a:r>
            <a:r>
              <a:rPr lang="en-US" dirty="0" smtClean="0"/>
              <a:t>)</a:t>
            </a:r>
            <a:endParaRPr lang="en-US" dirty="0"/>
          </a:p>
        </p:txBody>
      </p:sp>
      <p:cxnSp>
        <p:nvCxnSpPr>
          <p:cNvPr id="10" name="Straight Arrow Connector 9"/>
          <p:cNvCxnSpPr>
            <a:endCxn id="7" idx="3"/>
          </p:cNvCxnSpPr>
          <p:nvPr/>
        </p:nvCxnSpPr>
        <p:spPr>
          <a:xfrm flipH="1" flipV="1">
            <a:off x="2226733" y="4311134"/>
            <a:ext cx="364067" cy="337066"/>
          </a:xfrm>
          <a:prstGeom prst="straightConnector1">
            <a:avLst/>
          </a:prstGeom>
          <a:ln>
            <a:solidFill>
              <a:srgbClr val="292934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endCxn id="55" idx="0"/>
          </p:cNvCxnSpPr>
          <p:nvPr/>
        </p:nvCxnSpPr>
        <p:spPr>
          <a:xfrm flipH="1">
            <a:off x="1708815" y="5715000"/>
            <a:ext cx="881985" cy="545068"/>
          </a:xfrm>
          <a:prstGeom prst="straightConnector1">
            <a:avLst/>
          </a:prstGeom>
          <a:ln>
            <a:solidFill>
              <a:srgbClr val="292934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0784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QIF Examples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505200" y="1676400"/>
            <a:ext cx="2286000" cy="1143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133600" y="1981200"/>
            <a:ext cx="13716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2133600" y="2514600"/>
            <a:ext cx="13716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791200" y="2198132"/>
            <a:ext cx="13716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782234" y="2331535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829122" y="1796534"/>
            <a:ext cx="235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188982" y="1981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</a:t>
            </a:r>
            <a:endParaRPr lang="en-US" dirty="0"/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6447825"/>
              </p:ext>
            </p:extLst>
          </p:nvPr>
        </p:nvGraphicFramePr>
        <p:xfrm>
          <a:off x="1281799" y="3048000"/>
          <a:ext cx="7421935" cy="3429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84387"/>
                <a:gridCol w="1484387"/>
                <a:gridCol w="1484387"/>
                <a:gridCol w="1484387"/>
                <a:gridCol w="1484387"/>
              </a:tblGrid>
              <a:tr h="68580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Example</a:t>
                      </a:r>
                      <a:endParaRPr lang="en-US" sz="14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High</a:t>
                      </a:r>
                      <a:endParaRPr lang="en-US" sz="14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Channel</a:t>
                      </a:r>
                      <a:endParaRPr lang="en-US" sz="14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Low</a:t>
                      </a:r>
                      <a:endParaRPr lang="en-US" sz="14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Observation</a:t>
                      </a:r>
                      <a:endParaRPr lang="en-US" sz="14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580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authentication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password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Login</a:t>
                      </a:r>
                      <a:r>
                        <a:rPr lang="en-US" sz="1400" baseline="0" dirty="0" smtClean="0"/>
                        <a:t> interface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Password</a:t>
                      </a:r>
                      <a:r>
                        <a:rPr lang="en-US" sz="1400" baseline="0" dirty="0" smtClean="0"/>
                        <a:t> guess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Login OK/Fail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580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ASLR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memory</a:t>
                      </a:r>
                      <a:r>
                        <a:rPr lang="en-US" sz="1400" baseline="0" dirty="0" smtClean="0"/>
                        <a:t> offset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Injection attempt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Offset guess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Payload</a:t>
                      </a:r>
                      <a:r>
                        <a:rPr lang="en-US" sz="1400" baseline="0" dirty="0" smtClean="0"/>
                        <a:t> success/Crash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580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Encryption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key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Encryption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Plaintext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Ciphertext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580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Encryption</a:t>
                      </a:r>
                      <a:r>
                        <a:rPr lang="en-US" sz="1400" baseline="0" dirty="0" smtClean="0"/>
                        <a:t> timing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key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Encryption runtime model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Plaintext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Runtime of encryption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73992" y="4572000"/>
            <a:ext cx="1121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modeling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6200" y="5130224"/>
            <a:ext cx="121108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Information</a:t>
            </a:r>
          </a:p>
          <a:p>
            <a:r>
              <a:rPr lang="en-US" sz="1600" dirty="0" smtClean="0"/>
              <a:t>theoretic</a:t>
            </a:r>
            <a:endParaRPr lang="en-US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38325" y="5816024"/>
            <a:ext cx="125707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More than</a:t>
            </a:r>
          </a:p>
          <a:p>
            <a:r>
              <a:rPr lang="en-US" sz="1600" dirty="0" smtClean="0"/>
              <a:t>input/output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6266071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  <p:bldP spid="14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r>
              <a:rPr lang="en-US" dirty="0" smtClean="0"/>
              <a:t>Abstraction imprecision 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5195639" y="1552236"/>
            <a:ext cx="3362488" cy="2215603"/>
            <a:chOff x="4783225" y="3916645"/>
            <a:chExt cx="3362488" cy="2215603"/>
          </a:xfrm>
        </p:grpSpPr>
        <p:grpSp>
          <p:nvGrpSpPr>
            <p:cNvPr id="67" name="Group 66"/>
            <p:cNvGrpSpPr/>
            <p:nvPr/>
          </p:nvGrpSpPr>
          <p:grpSpPr>
            <a:xfrm>
              <a:off x="4783225" y="3916645"/>
              <a:ext cx="3362488" cy="2215603"/>
              <a:chOff x="4509840" y="3662085"/>
              <a:chExt cx="3362488" cy="2215603"/>
            </a:xfrm>
          </p:grpSpPr>
          <p:grpSp>
            <p:nvGrpSpPr>
              <p:cNvPr id="73" name="Group 72"/>
              <p:cNvGrpSpPr/>
              <p:nvPr/>
            </p:nvGrpSpPr>
            <p:grpSpPr>
              <a:xfrm>
                <a:off x="4509840" y="3927445"/>
                <a:ext cx="3362488" cy="1950243"/>
                <a:chOff x="4509839" y="991940"/>
                <a:chExt cx="3362488" cy="1950243"/>
              </a:xfrm>
            </p:grpSpPr>
            <p:cxnSp>
              <p:nvCxnSpPr>
                <p:cNvPr id="84" name="Straight Arrow Connector 83"/>
                <p:cNvCxnSpPr/>
                <p:nvPr/>
              </p:nvCxnSpPr>
              <p:spPr>
                <a:xfrm flipV="1">
                  <a:off x="4509839" y="991940"/>
                  <a:ext cx="0" cy="1950243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Straight Arrow Connector 84"/>
                <p:cNvCxnSpPr/>
                <p:nvPr/>
              </p:nvCxnSpPr>
              <p:spPr>
                <a:xfrm>
                  <a:off x="4509839" y="2942183"/>
                  <a:ext cx="3362488" cy="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0" name="Rectangle 89"/>
                <p:cNvSpPr/>
                <p:nvPr/>
              </p:nvSpPr>
              <p:spPr>
                <a:xfrm>
                  <a:off x="6318598" y="1513997"/>
                  <a:ext cx="1344994" cy="1229204"/>
                </a:xfrm>
                <a:prstGeom prst="rect">
                  <a:avLst/>
                </a:prstGeom>
                <a:noFill/>
                <a:ln>
                  <a:solidFill>
                    <a:srgbClr val="3366FF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9" name="Rectangle 98"/>
                <p:cNvSpPr/>
                <p:nvPr/>
              </p:nvSpPr>
              <p:spPr>
                <a:xfrm>
                  <a:off x="4648200" y="1513997"/>
                  <a:ext cx="1199649" cy="1229204"/>
                </a:xfrm>
                <a:prstGeom prst="rect">
                  <a:avLst/>
                </a:prstGeom>
                <a:noFill/>
                <a:ln>
                  <a:solidFill>
                    <a:srgbClr val="3366FF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83" name="TextBox 82"/>
              <p:cNvSpPr txBox="1"/>
              <p:nvPr/>
            </p:nvSpPr>
            <p:spPr>
              <a:xfrm>
                <a:off x="5480338" y="3662085"/>
                <a:ext cx="10057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abstract</a:t>
                </a:r>
                <a:endParaRPr lang="en-US" dirty="0"/>
              </a:p>
            </p:txBody>
          </p:sp>
        </p:grpSp>
        <p:sp>
          <p:nvSpPr>
            <p:cNvPr id="3" name="TextBox 2"/>
            <p:cNvSpPr txBox="1"/>
            <p:nvPr/>
          </p:nvSpPr>
          <p:spPr>
            <a:xfrm>
              <a:off x="5329508" y="5132049"/>
              <a:ext cx="4242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rial"/>
                </a:rPr>
                <a:t>P</a:t>
              </a:r>
              <a:r>
                <a:rPr lang="en-US" baseline="-25000" dirty="0" smtClean="0">
                  <a:latin typeface="Arial"/>
                </a:rPr>
                <a:t>1</a:t>
              </a:r>
              <a:endParaRPr lang="en-US" baseline="-25000" dirty="0">
                <a:latin typeface="Arial"/>
              </a:endParaRP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7086600" y="5133298"/>
              <a:ext cx="4242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rial"/>
                </a:rPr>
                <a:t>P</a:t>
              </a:r>
              <a:r>
                <a:rPr lang="en-US" baseline="-25000" dirty="0">
                  <a:latin typeface="Arial"/>
                </a:rPr>
                <a:t>2</a:t>
              </a:r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928439" y="1789360"/>
            <a:ext cx="3362488" cy="1950243"/>
            <a:chOff x="4509839" y="991940"/>
            <a:chExt cx="3362488" cy="1950243"/>
          </a:xfrm>
        </p:grpSpPr>
        <p:cxnSp>
          <p:nvCxnSpPr>
            <p:cNvPr id="119" name="Straight Arrow Connector 118"/>
            <p:cNvCxnSpPr/>
            <p:nvPr/>
          </p:nvCxnSpPr>
          <p:spPr>
            <a:xfrm flipV="1">
              <a:off x="4509839" y="991940"/>
              <a:ext cx="0" cy="195024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Arrow Connector 119"/>
            <p:cNvCxnSpPr/>
            <p:nvPr/>
          </p:nvCxnSpPr>
          <p:spPr>
            <a:xfrm>
              <a:off x="4509839" y="2942183"/>
              <a:ext cx="3362488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Rectangle 120"/>
            <p:cNvSpPr/>
            <p:nvPr/>
          </p:nvSpPr>
          <p:spPr>
            <a:xfrm>
              <a:off x="4648201" y="1513997"/>
              <a:ext cx="1199649" cy="86203"/>
            </a:xfrm>
            <a:prstGeom prst="rect">
              <a:avLst/>
            </a:prstGeom>
            <a:solidFill>
              <a:schemeClr val="tx1">
                <a:lumMod val="25000"/>
                <a:lumOff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6318598" y="1513997"/>
              <a:ext cx="1344994" cy="86203"/>
            </a:xfrm>
            <a:prstGeom prst="rect">
              <a:avLst/>
            </a:prstGeom>
            <a:solidFill>
              <a:schemeClr val="tx1">
                <a:lumMod val="25000"/>
                <a:lumOff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Rectangle 127"/>
            <p:cNvSpPr/>
            <p:nvPr/>
          </p:nvSpPr>
          <p:spPr>
            <a:xfrm>
              <a:off x="4648200" y="1676400"/>
              <a:ext cx="1199649" cy="238603"/>
            </a:xfrm>
            <a:prstGeom prst="rect">
              <a:avLst/>
            </a:prstGeom>
            <a:solidFill>
              <a:schemeClr val="tx1">
                <a:lumMod val="25000"/>
                <a:lumOff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Rectangle 128"/>
            <p:cNvSpPr/>
            <p:nvPr/>
          </p:nvSpPr>
          <p:spPr>
            <a:xfrm>
              <a:off x="6318598" y="1676400"/>
              <a:ext cx="1344994" cy="238603"/>
            </a:xfrm>
            <a:prstGeom prst="rect">
              <a:avLst/>
            </a:prstGeom>
            <a:solidFill>
              <a:schemeClr val="tx1">
                <a:lumMod val="25000"/>
                <a:lumOff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Rectangle 129"/>
            <p:cNvSpPr/>
            <p:nvPr/>
          </p:nvSpPr>
          <p:spPr>
            <a:xfrm>
              <a:off x="4648200" y="1981201"/>
              <a:ext cx="1199649" cy="228600"/>
            </a:xfrm>
            <a:prstGeom prst="rect">
              <a:avLst/>
            </a:prstGeom>
            <a:solidFill>
              <a:schemeClr val="tx1">
                <a:lumMod val="25000"/>
                <a:lumOff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Rectangle 130"/>
            <p:cNvSpPr/>
            <p:nvPr/>
          </p:nvSpPr>
          <p:spPr>
            <a:xfrm>
              <a:off x="6318598" y="1981201"/>
              <a:ext cx="1344994" cy="228600"/>
            </a:xfrm>
            <a:prstGeom prst="rect">
              <a:avLst/>
            </a:prstGeom>
            <a:solidFill>
              <a:schemeClr val="tx1">
                <a:lumMod val="25000"/>
                <a:lumOff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Rectangle 131"/>
            <p:cNvSpPr/>
            <p:nvPr/>
          </p:nvSpPr>
          <p:spPr>
            <a:xfrm>
              <a:off x="4648200" y="2286001"/>
              <a:ext cx="1199649" cy="228600"/>
            </a:xfrm>
            <a:prstGeom prst="rect">
              <a:avLst/>
            </a:prstGeom>
            <a:solidFill>
              <a:schemeClr val="tx1">
                <a:lumMod val="25000"/>
                <a:lumOff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Rectangle 132"/>
            <p:cNvSpPr/>
            <p:nvPr/>
          </p:nvSpPr>
          <p:spPr>
            <a:xfrm>
              <a:off x="6318598" y="2286001"/>
              <a:ext cx="1344994" cy="228599"/>
            </a:xfrm>
            <a:prstGeom prst="rect">
              <a:avLst/>
            </a:prstGeom>
            <a:solidFill>
              <a:schemeClr val="tx1">
                <a:lumMod val="25000"/>
                <a:lumOff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4648200" y="2580797"/>
              <a:ext cx="1199649" cy="162403"/>
            </a:xfrm>
            <a:prstGeom prst="rect">
              <a:avLst/>
            </a:prstGeom>
            <a:solidFill>
              <a:schemeClr val="tx1">
                <a:lumMod val="25000"/>
                <a:lumOff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Rectangle 134"/>
            <p:cNvSpPr/>
            <p:nvPr/>
          </p:nvSpPr>
          <p:spPr>
            <a:xfrm>
              <a:off x="6318598" y="2580797"/>
              <a:ext cx="1344994" cy="162403"/>
            </a:xfrm>
            <a:prstGeom prst="rect">
              <a:avLst/>
            </a:prstGeom>
            <a:solidFill>
              <a:schemeClr val="tx1">
                <a:lumMod val="25000"/>
                <a:lumOff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60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928439" y="4288502"/>
            <a:ext cx="3362488" cy="1950243"/>
            <a:chOff x="928439" y="4288502"/>
            <a:chExt cx="3362488" cy="1950243"/>
          </a:xfrm>
        </p:grpSpPr>
        <p:grpSp>
          <p:nvGrpSpPr>
            <p:cNvPr id="54" name="Group 53"/>
            <p:cNvGrpSpPr/>
            <p:nvPr/>
          </p:nvGrpSpPr>
          <p:grpSpPr>
            <a:xfrm>
              <a:off x="928439" y="4288502"/>
              <a:ext cx="3362488" cy="1950243"/>
              <a:chOff x="4509839" y="991940"/>
              <a:chExt cx="3362488" cy="1950243"/>
            </a:xfrm>
          </p:grpSpPr>
          <p:cxnSp>
            <p:nvCxnSpPr>
              <p:cNvPr id="55" name="Straight Arrow Connector 54"/>
              <p:cNvCxnSpPr/>
              <p:nvPr/>
            </p:nvCxnSpPr>
            <p:spPr>
              <a:xfrm flipV="1">
                <a:off x="4509839" y="991940"/>
                <a:ext cx="0" cy="1950243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Arrow Connector 55"/>
              <p:cNvCxnSpPr/>
              <p:nvPr/>
            </p:nvCxnSpPr>
            <p:spPr>
              <a:xfrm>
                <a:off x="4509839" y="2942183"/>
                <a:ext cx="3362488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Rectangle 56"/>
              <p:cNvSpPr/>
              <p:nvPr/>
            </p:nvSpPr>
            <p:spPr>
              <a:xfrm>
                <a:off x="4648201" y="1513997"/>
                <a:ext cx="1199649" cy="86203"/>
              </a:xfrm>
              <a:prstGeom prst="rect">
                <a:avLst/>
              </a:prstGeom>
              <a:solidFill>
                <a:schemeClr val="tx1">
                  <a:lumMod val="25000"/>
                  <a:lumOff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6318598" y="1798835"/>
                <a:ext cx="1344994" cy="86203"/>
              </a:xfrm>
              <a:prstGeom prst="rect">
                <a:avLst/>
              </a:prstGeom>
              <a:solidFill>
                <a:schemeClr val="tx1">
                  <a:lumMod val="25000"/>
                  <a:lumOff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4648200" y="1580238"/>
                <a:ext cx="1199649" cy="238603"/>
              </a:xfrm>
              <a:prstGeom prst="rect">
                <a:avLst/>
              </a:prstGeom>
              <a:solidFill>
                <a:schemeClr val="tx1">
                  <a:lumMod val="25000"/>
                  <a:lumOff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6318598" y="1875035"/>
                <a:ext cx="1344994" cy="238603"/>
              </a:xfrm>
              <a:prstGeom prst="rect">
                <a:avLst/>
              </a:prstGeom>
              <a:solidFill>
                <a:schemeClr val="tx1">
                  <a:lumMod val="25000"/>
                  <a:lumOff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4648200" y="1808838"/>
                <a:ext cx="1199649" cy="228600"/>
              </a:xfrm>
              <a:prstGeom prst="rect">
                <a:avLst/>
              </a:prstGeom>
              <a:solidFill>
                <a:schemeClr val="tx1">
                  <a:lumMod val="25000"/>
                  <a:lumOff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6318598" y="2103635"/>
                <a:ext cx="1344994" cy="228600"/>
              </a:xfrm>
              <a:prstGeom prst="rect">
                <a:avLst/>
              </a:prstGeom>
              <a:solidFill>
                <a:schemeClr val="tx1">
                  <a:lumMod val="25000"/>
                  <a:lumOff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4648200" y="2037438"/>
                <a:ext cx="1199649" cy="228600"/>
              </a:xfrm>
              <a:prstGeom prst="rect">
                <a:avLst/>
              </a:prstGeom>
              <a:solidFill>
                <a:schemeClr val="tx1">
                  <a:lumMod val="25000"/>
                  <a:lumOff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6318598" y="2332235"/>
                <a:ext cx="1344994" cy="228599"/>
              </a:xfrm>
              <a:prstGeom prst="rect">
                <a:avLst/>
              </a:prstGeom>
              <a:solidFill>
                <a:schemeClr val="tx1">
                  <a:lumMod val="25000"/>
                  <a:lumOff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Rectangle 71"/>
              <p:cNvSpPr/>
              <p:nvPr/>
            </p:nvSpPr>
            <p:spPr>
              <a:xfrm>
                <a:off x="4648200" y="2266038"/>
                <a:ext cx="1199649" cy="162403"/>
              </a:xfrm>
              <a:prstGeom prst="rect">
                <a:avLst/>
              </a:prstGeom>
              <a:solidFill>
                <a:schemeClr val="tx1">
                  <a:lumMod val="25000"/>
                  <a:lumOff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Rectangle 73"/>
              <p:cNvSpPr/>
              <p:nvPr/>
            </p:nvSpPr>
            <p:spPr>
              <a:xfrm>
                <a:off x="6318598" y="2560835"/>
                <a:ext cx="1344994" cy="162403"/>
              </a:xfrm>
              <a:prstGeom prst="rect">
                <a:avLst/>
              </a:prstGeom>
              <a:solidFill>
                <a:schemeClr val="tx1">
                  <a:lumMod val="25000"/>
                  <a:lumOff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5" name="Rectangle 144"/>
            <p:cNvSpPr/>
            <p:nvPr/>
          </p:nvSpPr>
          <p:spPr>
            <a:xfrm>
              <a:off x="1066800" y="4810559"/>
              <a:ext cx="1199649" cy="1209241"/>
            </a:xfrm>
            <a:prstGeom prst="rect">
              <a:avLst/>
            </a:prstGeom>
            <a:noFill/>
            <a:ln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Rectangle 145"/>
            <p:cNvSpPr/>
            <p:nvPr/>
          </p:nvSpPr>
          <p:spPr>
            <a:xfrm>
              <a:off x="2762751" y="4810559"/>
              <a:ext cx="1319441" cy="1209241"/>
            </a:xfrm>
            <a:prstGeom prst="rect">
              <a:avLst/>
            </a:prstGeom>
            <a:noFill/>
            <a:ln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7" name="Group 146"/>
          <p:cNvGrpSpPr/>
          <p:nvPr/>
        </p:nvGrpSpPr>
        <p:grpSpPr>
          <a:xfrm>
            <a:off x="5248112" y="4310754"/>
            <a:ext cx="3362488" cy="1950243"/>
            <a:chOff x="928439" y="4288502"/>
            <a:chExt cx="3362488" cy="1950243"/>
          </a:xfrm>
        </p:grpSpPr>
        <p:grpSp>
          <p:nvGrpSpPr>
            <p:cNvPr id="148" name="Group 147"/>
            <p:cNvGrpSpPr/>
            <p:nvPr/>
          </p:nvGrpSpPr>
          <p:grpSpPr>
            <a:xfrm>
              <a:off x="928439" y="4288502"/>
              <a:ext cx="3362488" cy="1950243"/>
              <a:chOff x="4509839" y="991940"/>
              <a:chExt cx="3362488" cy="1950243"/>
            </a:xfrm>
          </p:grpSpPr>
          <p:cxnSp>
            <p:nvCxnSpPr>
              <p:cNvPr id="151" name="Straight Arrow Connector 150"/>
              <p:cNvCxnSpPr/>
              <p:nvPr/>
            </p:nvCxnSpPr>
            <p:spPr>
              <a:xfrm flipV="1">
                <a:off x="4509839" y="991940"/>
                <a:ext cx="0" cy="1950243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Arrow Connector 151"/>
              <p:cNvCxnSpPr/>
              <p:nvPr/>
            </p:nvCxnSpPr>
            <p:spPr>
              <a:xfrm>
                <a:off x="4509839" y="2942183"/>
                <a:ext cx="3362488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3" name="Rectangle 152"/>
              <p:cNvSpPr/>
              <p:nvPr/>
            </p:nvSpPr>
            <p:spPr>
              <a:xfrm>
                <a:off x="4648201" y="1513997"/>
                <a:ext cx="1199649" cy="1209241"/>
              </a:xfrm>
              <a:prstGeom prst="rect">
                <a:avLst/>
              </a:prstGeom>
              <a:solidFill>
                <a:schemeClr val="tx1">
                  <a:lumMod val="25000"/>
                  <a:lumOff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" name="Rectangle 156"/>
              <p:cNvSpPr/>
              <p:nvPr/>
            </p:nvSpPr>
            <p:spPr>
              <a:xfrm>
                <a:off x="6318598" y="1513997"/>
                <a:ext cx="1344994" cy="1209241"/>
              </a:xfrm>
              <a:prstGeom prst="rect">
                <a:avLst/>
              </a:prstGeom>
              <a:solidFill>
                <a:schemeClr val="tx1">
                  <a:lumMod val="25000"/>
                  <a:lumOff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9" name="Rectangle 148"/>
            <p:cNvSpPr/>
            <p:nvPr/>
          </p:nvSpPr>
          <p:spPr>
            <a:xfrm>
              <a:off x="1066800" y="4810559"/>
              <a:ext cx="1199649" cy="1209241"/>
            </a:xfrm>
            <a:prstGeom prst="rect">
              <a:avLst/>
            </a:prstGeom>
            <a:noFill/>
            <a:ln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Rectangle 149"/>
            <p:cNvSpPr/>
            <p:nvPr/>
          </p:nvSpPr>
          <p:spPr>
            <a:xfrm>
              <a:off x="2762751" y="4810559"/>
              <a:ext cx="1319441" cy="1209241"/>
            </a:xfrm>
            <a:prstGeom prst="rect">
              <a:avLst/>
            </a:prstGeom>
            <a:noFill/>
            <a:ln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ectangle 5"/>
          <p:cNvSpPr/>
          <p:nvPr/>
        </p:nvSpPr>
        <p:spPr>
          <a:xfrm>
            <a:off x="5791200" y="5105400"/>
            <a:ext cx="228600" cy="21993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Rectangle 171"/>
          <p:cNvSpPr/>
          <p:nvPr/>
        </p:nvSpPr>
        <p:spPr>
          <a:xfrm>
            <a:off x="6242337" y="5071414"/>
            <a:ext cx="234663" cy="25391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Rectangle 172"/>
          <p:cNvSpPr/>
          <p:nvPr/>
        </p:nvSpPr>
        <p:spPr>
          <a:xfrm>
            <a:off x="5791200" y="5516372"/>
            <a:ext cx="152400" cy="14373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Rectangle 173"/>
          <p:cNvSpPr/>
          <p:nvPr/>
        </p:nvSpPr>
        <p:spPr>
          <a:xfrm>
            <a:off x="5943600" y="5516372"/>
            <a:ext cx="152400" cy="14373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Rectangle 174"/>
          <p:cNvSpPr/>
          <p:nvPr/>
        </p:nvSpPr>
        <p:spPr>
          <a:xfrm>
            <a:off x="5638800" y="5638800"/>
            <a:ext cx="152400" cy="14373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Rectangle 175"/>
          <p:cNvSpPr/>
          <p:nvPr/>
        </p:nvSpPr>
        <p:spPr>
          <a:xfrm>
            <a:off x="6248400" y="5660102"/>
            <a:ext cx="152400" cy="14373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Rectangle 176"/>
          <p:cNvSpPr/>
          <p:nvPr/>
        </p:nvSpPr>
        <p:spPr>
          <a:xfrm>
            <a:off x="6096000" y="5516372"/>
            <a:ext cx="152400" cy="14373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Rectangle 177"/>
          <p:cNvSpPr/>
          <p:nvPr/>
        </p:nvSpPr>
        <p:spPr>
          <a:xfrm>
            <a:off x="7315200" y="5105400"/>
            <a:ext cx="228600" cy="21993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Rectangle 178"/>
          <p:cNvSpPr/>
          <p:nvPr/>
        </p:nvSpPr>
        <p:spPr>
          <a:xfrm>
            <a:off x="7772400" y="5071414"/>
            <a:ext cx="234663" cy="25391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Rectangle 179"/>
          <p:cNvSpPr/>
          <p:nvPr/>
        </p:nvSpPr>
        <p:spPr>
          <a:xfrm>
            <a:off x="7521923" y="5647470"/>
            <a:ext cx="152400" cy="14373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Rectangle 180"/>
          <p:cNvSpPr/>
          <p:nvPr/>
        </p:nvSpPr>
        <p:spPr>
          <a:xfrm>
            <a:off x="7674323" y="5647470"/>
            <a:ext cx="152400" cy="14373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Rectangle 181"/>
          <p:cNvSpPr/>
          <p:nvPr/>
        </p:nvSpPr>
        <p:spPr>
          <a:xfrm>
            <a:off x="7369523" y="5495070"/>
            <a:ext cx="152400" cy="14373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Rectangle 182"/>
          <p:cNvSpPr/>
          <p:nvPr/>
        </p:nvSpPr>
        <p:spPr>
          <a:xfrm>
            <a:off x="7979123" y="5495070"/>
            <a:ext cx="152400" cy="14373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Rectangle 183"/>
          <p:cNvSpPr/>
          <p:nvPr/>
        </p:nvSpPr>
        <p:spPr>
          <a:xfrm>
            <a:off x="7826723" y="5647470"/>
            <a:ext cx="152400" cy="14373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TextBox 105"/>
          <p:cNvSpPr txBox="1"/>
          <p:nvPr/>
        </p:nvSpPr>
        <p:spPr>
          <a:xfrm>
            <a:off x="2100270" y="1552236"/>
            <a:ext cx="736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exact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3937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61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457200" y="3909536"/>
            <a:ext cx="8305800" cy="2643664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0" y="5930148"/>
            <a:ext cx="2442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Wingdings"/>
              </a:rPr>
              <a:t>all </a:t>
            </a:r>
            <a:r>
              <a:rPr lang="en-US" dirty="0">
                <a:sym typeface="Wingdings"/>
              </a:rPr>
              <a:t>distributions over S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r>
              <a:rPr lang="en-US" dirty="0" smtClean="0"/>
              <a:t>Probabilistic Abstract </a:t>
            </a:r>
            <a:r>
              <a:rPr lang="en-US" dirty="0"/>
              <a:t>Interpretation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1095286" y="4835604"/>
            <a:ext cx="313157" cy="36933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none">
            <a:spAutoFit/>
          </a:bodyPr>
          <a:lstStyle/>
          <a:p>
            <a:r>
              <a:rPr lang="en-US" dirty="0" err="1" smtClean="0"/>
              <a:t>δ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209800" y="5465802"/>
            <a:ext cx="357227" cy="36933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none">
            <a:spAutoFit/>
          </a:bodyPr>
          <a:lstStyle/>
          <a:p>
            <a:r>
              <a:rPr lang="en-US" dirty="0" err="1" smtClean="0"/>
              <a:t>δ</a:t>
            </a:r>
            <a:r>
              <a:rPr lang="en-US" dirty="0" smtClean="0"/>
              <a:t>' 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657600" y="4894871"/>
            <a:ext cx="408510" cy="36933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none">
            <a:spAutoFit/>
          </a:bodyPr>
          <a:lstStyle/>
          <a:p>
            <a:r>
              <a:rPr lang="en-US" dirty="0" err="1" smtClean="0"/>
              <a:t>δ</a:t>
            </a:r>
            <a:r>
              <a:rPr lang="en-US" dirty="0" smtClean="0"/>
              <a:t>’’ </a:t>
            </a:r>
            <a:endParaRPr lang="en-US" dirty="0"/>
          </a:p>
        </p:txBody>
      </p:sp>
      <p:cxnSp>
        <p:nvCxnSpPr>
          <p:cNvPr id="16" name="Straight Arrow Connector 15"/>
          <p:cNvCxnSpPr>
            <a:stCxn id="9" idx="3"/>
            <a:endCxn id="10" idx="1"/>
          </p:cNvCxnSpPr>
          <p:nvPr/>
        </p:nvCxnSpPr>
        <p:spPr>
          <a:xfrm>
            <a:off x="1408443" y="5020270"/>
            <a:ext cx="801357" cy="63019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0" idx="3"/>
            <a:endCxn id="11" idx="1"/>
          </p:cNvCxnSpPr>
          <p:nvPr/>
        </p:nvCxnSpPr>
        <p:spPr>
          <a:xfrm flipV="1">
            <a:off x="2567027" y="5079537"/>
            <a:ext cx="1090573" cy="570931"/>
          </a:xfrm>
          <a:prstGeom prst="straightConnector1">
            <a:avLst/>
          </a:prstGeom>
          <a:ln>
            <a:solidFill>
              <a:srgbClr val="292934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5029200" y="5096470"/>
            <a:ext cx="455624" cy="36933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none">
            <a:spAutoFit/>
          </a:bodyPr>
          <a:lstStyle/>
          <a:p>
            <a:r>
              <a:rPr lang="en-US" dirty="0" err="1" smtClean="0"/>
              <a:t>δ</a:t>
            </a:r>
            <a:r>
              <a:rPr lang="en-US" dirty="0" smtClean="0"/>
              <a:t>’’’ </a:t>
            </a:r>
            <a:endParaRPr lang="en-US" dirty="0"/>
          </a:p>
        </p:txBody>
      </p:sp>
      <p:cxnSp>
        <p:nvCxnSpPr>
          <p:cNvPr id="22" name="Straight Arrow Connector 21"/>
          <p:cNvCxnSpPr>
            <a:stCxn id="11" idx="3"/>
            <a:endCxn id="21" idx="1"/>
          </p:cNvCxnSpPr>
          <p:nvPr/>
        </p:nvCxnSpPr>
        <p:spPr>
          <a:xfrm>
            <a:off x="4066110" y="5079537"/>
            <a:ext cx="963090" cy="201599"/>
          </a:xfrm>
          <a:prstGeom prst="straightConnector1">
            <a:avLst/>
          </a:prstGeom>
          <a:ln>
            <a:solidFill>
              <a:srgbClr val="292934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877557" y="5204936"/>
            <a:ext cx="646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prior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1371600" y="5433536"/>
            <a:ext cx="76497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inference</a:t>
            </a:r>
            <a:endParaRPr lang="en-US" sz="1100" dirty="0"/>
          </a:p>
        </p:txBody>
      </p:sp>
      <p:sp>
        <p:nvSpPr>
          <p:cNvPr id="8" name="Oval 7"/>
          <p:cNvSpPr/>
          <p:nvPr/>
        </p:nvSpPr>
        <p:spPr>
          <a:xfrm>
            <a:off x="838200" y="4595336"/>
            <a:ext cx="781910" cy="685800"/>
          </a:xfrm>
          <a:prstGeom prst="ellipse">
            <a:avLst/>
          </a:prstGeom>
          <a:noFill/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1981200" y="5128736"/>
            <a:ext cx="990600" cy="1295400"/>
          </a:xfrm>
          <a:prstGeom prst="ellipse">
            <a:avLst/>
          </a:prstGeom>
          <a:noFill/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2819400" y="4153469"/>
            <a:ext cx="1537755" cy="1295400"/>
          </a:xfrm>
          <a:prstGeom prst="ellipse">
            <a:avLst/>
          </a:prstGeom>
          <a:noFill/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4488134" y="4556667"/>
            <a:ext cx="1537755" cy="1295400"/>
          </a:xfrm>
          <a:prstGeom prst="ellipse">
            <a:avLst/>
          </a:prstGeom>
          <a:noFill/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457200" y="4214336"/>
            <a:ext cx="178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Abstract prior P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600200" y="4638526"/>
            <a:ext cx="133440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rgbClr val="008000"/>
                </a:solidFill>
              </a:rPr>
              <a:t>abstract inference</a:t>
            </a:r>
            <a:endParaRPr lang="en-US" sz="1100" dirty="0">
              <a:solidFill>
                <a:srgbClr val="008000"/>
              </a:solidFill>
            </a:endParaRPr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1620110" y="4870188"/>
            <a:ext cx="589690" cy="334748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2590800" y="4900136"/>
            <a:ext cx="228600" cy="228600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endCxn id="27" idx="1"/>
          </p:cNvCxnSpPr>
          <p:nvPr/>
        </p:nvCxnSpPr>
        <p:spPr>
          <a:xfrm>
            <a:off x="4323288" y="4612269"/>
            <a:ext cx="390045" cy="134105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381000" y="1441609"/>
            <a:ext cx="84582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Define</a:t>
            </a:r>
          </a:p>
          <a:p>
            <a:pPr lvl="1"/>
            <a:r>
              <a:rPr lang="fr-FR" dirty="0">
                <a:latin typeface="cmsy10"/>
                <a:ea typeface="cmsy10"/>
                <a:cs typeface="cmsy10"/>
              </a:rPr>
              <a:t>&lt;&lt;</a:t>
            </a:r>
            <a:r>
              <a:rPr lang="en-US" dirty="0"/>
              <a:t>S</a:t>
            </a:r>
            <a:r>
              <a:rPr lang="en-US" dirty="0">
                <a:latin typeface="cmsy10"/>
                <a:ea typeface="cmsy10"/>
                <a:cs typeface="cmsy10"/>
              </a:rPr>
              <a:t>&gt;&gt; </a:t>
            </a:r>
            <a:r>
              <a:rPr lang="en-US" dirty="0"/>
              <a:t>P</a:t>
            </a:r>
          </a:p>
          <a:p>
            <a:pPr lvl="2"/>
            <a:r>
              <a:rPr lang="en-US" sz="1600" dirty="0"/>
              <a:t>Soundness: if </a:t>
            </a:r>
            <a:r>
              <a:rPr lang="en-US" sz="1600" dirty="0" err="1">
                <a:latin typeface="cmmi10"/>
                <a:ea typeface="cmmi10"/>
                <a:cs typeface="cmmi10"/>
              </a:rPr>
              <a:t>δ</a:t>
            </a:r>
            <a:r>
              <a:rPr lang="en-US" sz="1600" dirty="0"/>
              <a:t> ∈ </a:t>
            </a:r>
            <a:r>
              <a:rPr lang="en-US" sz="1600" dirty="0" err="1"/>
              <a:t>γ</a:t>
            </a:r>
            <a:r>
              <a:rPr lang="en-US" sz="1600" dirty="0"/>
              <a:t>(P) then </a:t>
            </a:r>
            <a:r>
              <a:rPr lang="fr-FR" sz="1600" dirty="0">
                <a:latin typeface="cmsy10"/>
                <a:ea typeface="cmsy10"/>
                <a:cs typeface="cmsy10"/>
              </a:rPr>
              <a:t>⟦</a:t>
            </a:r>
            <a:r>
              <a:rPr lang="en-US" sz="1600" dirty="0" err="1"/>
              <a:t>S</a:t>
            </a:r>
            <a:r>
              <a:rPr lang="en-US" sz="1600" dirty="0" err="1">
                <a:latin typeface="cmsy10"/>
                <a:ea typeface="cmsy10"/>
                <a:cs typeface="cmsy10"/>
              </a:rPr>
              <a:t>⟧</a:t>
            </a:r>
            <a:r>
              <a:rPr lang="en-US" sz="1600" dirty="0" err="1"/>
              <a:t>δ</a:t>
            </a:r>
            <a:r>
              <a:rPr lang="en-US" sz="1600" dirty="0"/>
              <a:t> ∈ </a:t>
            </a:r>
            <a:r>
              <a:rPr lang="en-US" sz="1600" dirty="0" err="1"/>
              <a:t>γ</a:t>
            </a:r>
            <a:r>
              <a:rPr lang="en-US" sz="1600" dirty="0"/>
              <a:t> (</a:t>
            </a:r>
            <a:r>
              <a:rPr lang="fr-FR" sz="1600" dirty="0">
                <a:latin typeface="cmsy10"/>
                <a:ea typeface="cmsy10"/>
                <a:cs typeface="cmsy10"/>
              </a:rPr>
              <a:t>&lt;&lt;</a:t>
            </a:r>
            <a:r>
              <a:rPr lang="en-US" sz="1600" dirty="0"/>
              <a:t>S</a:t>
            </a:r>
            <a:r>
              <a:rPr lang="en-US" sz="1600" dirty="0">
                <a:latin typeface="cmsy10"/>
                <a:ea typeface="cmsy10"/>
                <a:cs typeface="cmsy10"/>
              </a:rPr>
              <a:t>&gt;&gt;</a:t>
            </a:r>
            <a:r>
              <a:rPr lang="en-US" sz="1600" dirty="0"/>
              <a:t>P)</a:t>
            </a:r>
          </a:p>
          <a:p>
            <a:pPr lvl="2"/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Abstract versions of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subdistribution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operations</a:t>
            </a:r>
          </a:p>
          <a:p>
            <a:pPr lvl="1"/>
            <a:r>
              <a:rPr lang="en-US" dirty="0"/>
              <a:t>P</a:t>
            </a:r>
            <a:r>
              <a:rPr lang="en-US" baseline="-25000" dirty="0"/>
              <a:t>1</a:t>
            </a:r>
            <a:r>
              <a:rPr lang="en-US" dirty="0"/>
              <a:t> + P</a:t>
            </a:r>
            <a:r>
              <a:rPr lang="en-US" baseline="-25000" dirty="0"/>
              <a:t>2</a:t>
            </a:r>
          </a:p>
          <a:p>
            <a:pPr lvl="1"/>
            <a:r>
              <a:rPr lang="en-US" dirty="0"/>
              <a:t>P </a:t>
            </a:r>
            <a:r>
              <a:rPr lang="en-US" dirty="0">
                <a:latin typeface="ＭＳ ゴシック"/>
                <a:ea typeface="ＭＳ ゴシック"/>
                <a:cs typeface="ＭＳ ゴシック"/>
              </a:rPr>
              <a:t>∧</a:t>
            </a:r>
            <a:r>
              <a:rPr lang="en-US" dirty="0"/>
              <a:t> B</a:t>
            </a:r>
          </a:p>
          <a:p>
            <a:pPr lvl="1"/>
            <a:r>
              <a:rPr lang="en-US" dirty="0"/>
              <a:t>p*P</a:t>
            </a:r>
          </a:p>
        </p:txBody>
      </p:sp>
    </p:spTree>
    <p:extLst>
      <p:ext uri="{BB962C8B-B14F-4D97-AF65-F5344CB8AC3E}">
        <p14:creationId xmlns:p14="http://schemas.microsoft.com/office/powerpoint/2010/main" val="26607731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abstract operation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62</a:t>
            </a:fld>
            <a:endParaRPr lang="en-US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1113761" y="1707357"/>
            <a:ext cx="0" cy="195024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1113761" y="3657600"/>
            <a:ext cx="2239039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09199" y="1295400"/>
            <a:ext cx="694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δ</a:t>
            </a:r>
            <a:r>
              <a:rPr lang="en-US" baseline="-25000" dirty="0" smtClean="0"/>
              <a:t>1</a:t>
            </a:r>
            <a:r>
              <a:rPr lang="en-US" dirty="0" smtClean="0"/>
              <a:t>(</a:t>
            </a:r>
            <a:r>
              <a:rPr lang="en-US" dirty="0" err="1" smtClean="0"/>
              <a:t>σ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994513" y="3657600"/>
            <a:ext cx="5962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σ</a:t>
            </a:r>
            <a:r>
              <a:rPr lang="en-US" dirty="0" smtClean="0"/>
              <a:t>(x)</a:t>
            </a:r>
            <a:endParaRPr lang="en-US" dirty="0"/>
          </a:p>
        </p:txBody>
      </p:sp>
      <p:sp>
        <p:nvSpPr>
          <p:cNvPr id="11" name="Freeform 10"/>
          <p:cNvSpPr/>
          <p:nvPr/>
        </p:nvSpPr>
        <p:spPr>
          <a:xfrm>
            <a:off x="1723599" y="2286000"/>
            <a:ext cx="1066800" cy="1066800"/>
          </a:xfrm>
          <a:custGeom>
            <a:avLst/>
            <a:gdLst>
              <a:gd name="connsiteX0" fmla="*/ 0 w 1066800"/>
              <a:gd name="connsiteY0" fmla="*/ 569660 h 569660"/>
              <a:gd name="connsiteX1" fmla="*/ 406400 w 1066800"/>
              <a:gd name="connsiteY1" fmla="*/ 27793 h 569660"/>
              <a:gd name="connsiteX2" fmla="*/ 1066800 w 1066800"/>
              <a:gd name="connsiteY2" fmla="*/ 103993 h 569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66800" h="569660">
                <a:moveTo>
                  <a:pt x="0" y="569660"/>
                </a:moveTo>
                <a:cubicBezTo>
                  <a:pt x="114300" y="337532"/>
                  <a:pt x="228600" y="105404"/>
                  <a:pt x="406400" y="27793"/>
                </a:cubicBezTo>
                <a:cubicBezTo>
                  <a:pt x="584200" y="-49818"/>
                  <a:pt x="917222" y="54604"/>
                  <a:pt x="1066800" y="103993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1723599" y="2286000"/>
            <a:ext cx="10668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723599" y="3429000"/>
            <a:ext cx="1066800" cy="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723599" y="2286000"/>
            <a:ext cx="0" cy="1371600"/>
          </a:xfrm>
          <a:prstGeom prst="line">
            <a:avLst/>
          </a:prstGeom>
          <a:ln w="6350" cmpd="sng">
            <a:solidFill>
              <a:srgbClr val="292934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790399" y="2286000"/>
            <a:ext cx="0" cy="1371600"/>
          </a:xfrm>
          <a:prstGeom prst="line">
            <a:avLst/>
          </a:prstGeom>
          <a:ln w="6350" cmpd="sng">
            <a:solidFill>
              <a:srgbClr val="292934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2790399" y="2209800"/>
            <a:ext cx="3987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δ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20" name="TextBox 19"/>
          <p:cNvSpPr txBox="1"/>
          <p:nvPr/>
        </p:nvSpPr>
        <p:spPr>
          <a:xfrm>
            <a:off x="1110450" y="2057400"/>
            <a:ext cx="6893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</a:t>
            </a:r>
            <a:r>
              <a:rPr lang="en-US" baseline="-25000" dirty="0" smtClean="0"/>
              <a:t>1</a:t>
            </a:r>
            <a:r>
              <a:rPr lang="en-US" baseline="30000" dirty="0" smtClean="0"/>
              <a:t>max</a:t>
            </a:r>
            <a:endParaRPr lang="en-US" baseline="30000" dirty="0"/>
          </a:p>
        </p:txBody>
      </p:sp>
      <p:sp>
        <p:nvSpPr>
          <p:cNvPr id="21" name="TextBox 20"/>
          <p:cNvSpPr txBox="1"/>
          <p:nvPr/>
        </p:nvSpPr>
        <p:spPr>
          <a:xfrm>
            <a:off x="1113999" y="2602468"/>
            <a:ext cx="6465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</a:t>
            </a:r>
            <a:r>
              <a:rPr lang="en-US" baseline="-25000" dirty="0" smtClean="0"/>
              <a:t>1</a:t>
            </a:r>
            <a:r>
              <a:rPr lang="en-US" baseline="30000" dirty="0" smtClean="0"/>
              <a:t>min</a:t>
            </a:r>
            <a:endParaRPr lang="en-US" baseline="30000" dirty="0"/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4876562" y="1707357"/>
            <a:ext cx="0" cy="195024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4876562" y="3657600"/>
            <a:ext cx="2239039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572000" y="1295400"/>
            <a:ext cx="694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δ</a:t>
            </a:r>
            <a:r>
              <a:rPr lang="en-US" baseline="-25000" dirty="0"/>
              <a:t>2</a:t>
            </a:r>
            <a:r>
              <a:rPr lang="en-US" dirty="0" smtClean="0"/>
              <a:t>(</a:t>
            </a:r>
            <a:r>
              <a:rPr lang="en-US" dirty="0" err="1" smtClean="0"/>
              <a:t>σ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5715000" y="3657600"/>
            <a:ext cx="5962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σ</a:t>
            </a:r>
            <a:r>
              <a:rPr lang="en-US" dirty="0" smtClean="0"/>
              <a:t>(x)</a:t>
            </a:r>
            <a:endParaRPr lang="en-US" dirty="0"/>
          </a:p>
        </p:txBody>
      </p:sp>
      <p:sp>
        <p:nvSpPr>
          <p:cNvPr id="26" name="Freeform 25"/>
          <p:cNvSpPr/>
          <p:nvPr/>
        </p:nvSpPr>
        <p:spPr>
          <a:xfrm>
            <a:off x="5925858" y="3124200"/>
            <a:ext cx="1066800" cy="304800"/>
          </a:xfrm>
          <a:custGeom>
            <a:avLst/>
            <a:gdLst>
              <a:gd name="connsiteX0" fmla="*/ 0 w 1066800"/>
              <a:gd name="connsiteY0" fmla="*/ 569660 h 569660"/>
              <a:gd name="connsiteX1" fmla="*/ 406400 w 1066800"/>
              <a:gd name="connsiteY1" fmla="*/ 27793 h 569660"/>
              <a:gd name="connsiteX2" fmla="*/ 1066800 w 1066800"/>
              <a:gd name="connsiteY2" fmla="*/ 103993 h 569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66800" h="569660">
                <a:moveTo>
                  <a:pt x="0" y="569660"/>
                </a:moveTo>
                <a:cubicBezTo>
                  <a:pt x="114300" y="337532"/>
                  <a:pt x="228600" y="105404"/>
                  <a:pt x="406400" y="27793"/>
                </a:cubicBezTo>
                <a:cubicBezTo>
                  <a:pt x="584200" y="-49818"/>
                  <a:pt x="917222" y="54604"/>
                  <a:pt x="1066800" y="103993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7" name="Straight Connector 26"/>
          <p:cNvCxnSpPr/>
          <p:nvPr/>
        </p:nvCxnSpPr>
        <p:spPr>
          <a:xfrm>
            <a:off x="5925858" y="3124200"/>
            <a:ext cx="10668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925858" y="3429000"/>
            <a:ext cx="1066800" cy="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5943600" y="2286000"/>
            <a:ext cx="0" cy="1371600"/>
          </a:xfrm>
          <a:prstGeom prst="line">
            <a:avLst/>
          </a:prstGeom>
          <a:ln w="6350" cmpd="sng">
            <a:solidFill>
              <a:srgbClr val="292934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6553200" y="2286000"/>
            <a:ext cx="0" cy="1371600"/>
          </a:xfrm>
          <a:prstGeom prst="line">
            <a:avLst/>
          </a:prstGeom>
          <a:ln w="6350" cmpd="sng">
            <a:solidFill>
              <a:srgbClr val="292934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6992658" y="2895600"/>
            <a:ext cx="3987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δ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32" name="TextBox 31"/>
          <p:cNvSpPr txBox="1"/>
          <p:nvPr/>
        </p:nvSpPr>
        <p:spPr>
          <a:xfrm>
            <a:off x="5312709" y="2907268"/>
            <a:ext cx="6893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</a:t>
            </a:r>
            <a:r>
              <a:rPr lang="en-US" baseline="-25000" dirty="0" smtClean="0"/>
              <a:t>2</a:t>
            </a:r>
            <a:r>
              <a:rPr lang="en-US" baseline="30000" dirty="0" smtClean="0"/>
              <a:t>max</a:t>
            </a:r>
            <a:endParaRPr lang="en-US" baseline="30000" dirty="0"/>
          </a:p>
        </p:txBody>
      </p:sp>
      <p:sp>
        <p:nvSpPr>
          <p:cNvPr id="33" name="TextBox 32"/>
          <p:cNvSpPr txBox="1"/>
          <p:nvPr/>
        </p:nvSpPr>
        <p:spPr>
          <a:xfrm>
            <a:off x="5316258" y="3288268"/>
            <a:ext cx="6465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</a:t>
            </a:r>
            <a:r>
              <a:rPr lang="en-US" baseline="-25000" dirty="0" smtClean="0"/>
              <a:t>2</a:t>
            </a:r>
            <a:r>
              <a:rPr lang="en-US" baseline="30000" dirty="0" smtClean="0"/>
              <a:t>min</a:t>
            </a:r>
            <a:endParaRPr lang="en-US" baseline="30000" dirty="0"/>
          </a:p>
        </p:txBody>
      </p:sp>
      <p:sp>
        <p:nvSpPr>
          <p:cNvPr id="34" name="TextBox 33"/>
          <p:cNvSpPr txBox="1"/>
          <p:nvPr/>
        </p:nvSpPr>
        <p:spPr>
          <a:xfrm>
            <a:off x="3709392" y="1981200"/>
            <a:ext cx="63400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/>
              <a:t>+</a:t>
            </a:r>
            <a:endParaRPr lang="en-US" sz="6000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7010400" y="2286000"/>
            <a:ext cx="0" cy="1371600"/>
          </a:xfrm>
          <a:prstGeom prst="line">
            <a:avLst/>
          </a:prstGeom>
          <a:ln w="6350" cmpd="sng">
            <a:solidFill>
              <a:srgbClr val="292934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5410200" y="2286000"/>
            <a:ext cx="0" cy="1371600"/>
          </a:xfrm>
          <a:prstGeom prst="line">
            <a:avLst/>
          </a:prstGeom>
          <a:ln w="6350" cmpd="sng">
            <a:solidFill>
              <a:srgbClr val="292934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2286000" y="2286000"/>
            <a:ext cx="0" cy="1371600"/>
          </a:xfrm>
          <a:prstGeom prst="line">
            <a:avLst/>
          </a:prstGeom>
          <a:ln w="6350" cmpd="sng">
            <a:solidFill>
              <a:srgbClr val="292934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3200400" y="2286000"/>
            <a:ext cx="0" cy="1371600"/>
          </a:xfrm>
          <a:prstGeom prst="line">
            <a:avLst/>
          </a:prstGeom>
          <a:ln w="6350" cmpd="sng">
            <a:solidFill>
              <a:srgbClr val="292934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V="1">
            <a:off x="3276362" y="4298157"/>
            <a:ext cx="0" cy="195024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3276362" y="6248400"/>
            <a:ext cx="2239039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2971800" y="3974068"/>
            <a:ext cx="694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δ</a:t>
            </a:r>
            <a:r>
              <a:rPr lang="en-US" baseline="-25000" dirty="0" smtClean="0"/>
              <a:t>3</a:t>
            </a:r>
            <a:r>
              <a:rPr lang="en-US" dirty="0" smtClean="0"/>
              <a:t>(</a:t>
            </a:r>
            <a:r>
              <a:rPr lang="en-US" dirty="0" err="1" smtClean="0"/>
              <a:t>σ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4190762" y="6336268"/>
            <a:ext cx="5962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σ</a:t>
            </a:r>
            <a:r>
              <a:rPr lang="en-US" dirty="0" smtClean="0"/>
              <a:t>(x)</a:t>
            </a:r>
            <a:endParaRPr lang="en-US" dirty="0"/>
          </a:p>
        </p:txBody>
      </p:sp>
      <p:cxnSp>
        <p:nvCxnSpPr>
          <p:cNvPr id="44" name="Straight Connector 43"/>
          <p:cNvCxnSpPr/>
          <p:nvPr/>
        </p:nvCxnSpPr>
        <p:spPr>
          <a:xfrm>
            <a:off x="3810000" y="5105400"/>
            <a:ext cx="551142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4953000" y="6019800"/>
            <a:ext cx="439458" cy="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4343400" y="4876800"/>
            <a:ext cx="0" cy="1371600"/>
          </a:xfrm>
          <a:prstGeom prst="line">
            <a:avLst/>
          </a:prstGeom>
          <a:ln w="6350" cmpd="sng">
            <a:solidFill>
              <a:srgbClr val="292934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4953000" y="4876800"/>
            <a:ext cx="0" cy="1371600"/>
          </a:xfrm>
          <a:prstGeom prst="line">
            <a:avLst/>
          </a:prstGeom>
          <a:ln w="6350" cmpd="sng">
            <a:solidFill>
              <a:srgbClr val="292934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5410200" y="4876800"/>
            <a:ext cx="0" cy="1371600"/>
          </a:xfrm>
          <a:prstGeom prst="line">
            <a:avLst/>
          </a:prstGeom>
          <a:ln w="6350" cmpd="sng">
            <a:solidFill>
              <a:srgbClr val="292934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3810000" y="4876800"/>
            <a:ext cx="0" cy="1371600"/>
          </a:xfrm>
          <a:prstGeom prst="line">
            <a:avLst/>
          </a:prstGeom>
          <a:ln w="6350" cmpd="sng">
            <a:solidFill>
              <a:srgbClr val="292934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795565" y="4648200"/>
            <a:ext cx="1417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δ</a:t>
            </a:r>
            <a:r>
              <a:rPr lang="en-US" baseline="-25000" dirty="0" smtClean="0"/>
              <a:t>3</a:t>
            </a:r>
            <a:r>
              <a:rPr lang="en-US" dirty="0" smtClean="0"/>
              <a:t> := δ</a:t>
            </a:r>
            <a:r>
              <a:rPr lang="en-US" baseline="-25000" dirty="0" smtClean="0"/>
              <a:t>1</a:t>
            </a:r>
            <a:r>
              <a:rPr lang="en-US" dirty="0" smtClean="0"/>
              <a:t> + δ</a:t>
            </a:r>
            <a:r>
              <a:rPr lang="en-US" baseline="-25000" dirty="0" smtClean="0"/>
              <a:t>2</a:t>
            </a:r>
            <a:endParaRPr lang="en-US" dirty="0"/>
          </a:p>
        </p:txBody>
      </p:sp>
      <p:sp>
        <p:nvSpPr>
          <p:cNvPr id="69" name="TextBox 68"/>
          <p:cNvSpPr txBox="1"/>
          <p:nvPr/>
        </p:nvSpPr>
        <p:spPr>
          <a:xfrm>
            <a:off x="311607" y="5105400"/>
            <a:ext cx="2507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{P</a:t>
            </a:r>
            <a:r>
              <a:rPr lang="en-US" baseline="-25000" dirty="0" smtClean="0"/>
              <a:t>3,</a:t>
            </a:r>
            <a:r>
              <a:rPr lang="en-US" dirty="0" smtClean="0"/>
              <a:t>P</a:t>
            </a:r>
            <a:r>
              <a:rPr lang="en-US" baseline="-25000" dirty="0"/>
              <a:t>4</a:t>
            </a:r>
            <a:r>
              <a:rPr lang="en-US" baseline="-25000" dirty="0" smtClean="0"/>
              <a:t>,</a:t>
            </a:r>
            <a:r>
              <a:rPr lang="en-US" dirty="0" smtClean="0"/>
              <a:t>P</a:t>
            </a:r>
            <a:r>
              <a:rPr lang="en-US" baseline="-25000" dirty="0" smtClean="0"/>
              <a:t>5</a:t>
            </a:r>
            <a:r>
              <a:rPr lang="en-US" dirty="0" smtClean="0"/>
              <a:t>} = {P</a:t>
            </a:r>
            <a:r>
              <a:rPr lang="en-US" baseline="-25000" dirty="0" smtClean="0"/>
              <a:t>1</a:t>
            </a:r>
            <a:r>
              <a:rPr lang="en-US" dirty="0" smtClean="0"/>
              <a:t>} + {P</a:t>
            </a:r>
            <a:r>
              <a:rPr lang="en-US" baseline="-25000" dirty="0" smtClean="0"/>
              <a:t>2</a:t>
            </a:r>
            <a:r>
              <a:rPr lang="en-US" dirty="0" smtClean="0"/>
              <a:t>}</a:t>
            </a:r>
            <a:endParaRPr lang="en-US" dirty="0"/>
          </a:p>
        </p:txBody>
      </p:sp>
      <p:cxnSp>
        <p:nvCxnSpPr>
          <p:cNvPr id="70" name="Straight Connector 69"/>
          <p:cNvCxnSpPr/>
          <p:nvPr/>
        </p:nvCxnSpPr>
        <p:spPr>
          <a:xfrm>
            <a:off x="3810000" y="6019800"/>
            <a:ext cx="533400" cy="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4343400" y="5791200"/>
            <a:ext cx="609600" cy="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4325658" y="4495800"/>
            <a:ext cx="627342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4953000" y="5791200"/>
            <a:ext cx="439458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1" name="Freeform 80"/>
          <p:cNvSpPr/>
          <p:nvPr/>
        </p:nvSpPr>
        <p:spPr>
          <a:xfrm>
            <a:off x="3818467" y="5105400"/>
            <a:ext cx="499533" cy="914400"/>
          </a:xfrm>
          <a:custGeom>
            <a:avLst/>
            <a:gdLst>
              <a:gd name="connsiteX0" fmla="*/ 0 w 499533"/>
              <a:gd name="connsiteY0" fmla="*/ 914400 h 914400"/>
              <a:gd name="connsiteX1" fmla="*/ 499533 w 499533"/>
              <a:gd name="connsiteY1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99533" h="914400">
                <a:moveTo>
                  <a:pt x="0" y="914400"/>
                </a:moveTo>
                <a:cubicBezTo>
                  <a:pt x="131939" y="525639"/>
                  <a:pt x="263878" y="136878"/>
                  <a:pt x="499533" y="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Freeform 81"/>
          <p:cNvSpPr/>
          <p:nvPr/>
        </p:nvSpPr>
        <p:spPr>
          <a:xfrm>
            <a:off x="4919133" y="5799667"/>
            <a:ext cx="491067" cy="50800"/>
          </a:xfrm>
          <a:custGeom>
            <a:avLst/>
            <a:gdLst>
              <a:gd name="connsiteX0" fmla="*/ 0 w 491067"/>
              <a:gd name="connsiteY0" fmla="*/ 0 h 50800"/>
              <a:gd name="connsiteX1" fmla="*/ 491067 w 491067"/>
              <a:gd name="connsiteY1" fmla="*/ 50800 h 5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91067" h="50800">
                <a:moveTo>
                  <a:pt x="0" y="0"/>
                </a:moveTo>
                <a:cubicBezTo>
                  <a:pt x="187678" y="11289"/>
                  <a:pt x="375356" y="22578"/>
                  <a:pt x="491067" y="5080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Freeform 82"/>
          <p:cNvSpPr/>
          <p:nvPr/>
        </p:nvSpPr>
        <p:spPr>
          <a:xfrm>
            <a:off x="4351867" y="4682067"/>
            <a:ext cx="592666" cy="33866"/>
          </a:xfrm>
          <a:custGeom>
            <a:avLst/>
            <a:gdLst>
              <a:gd name="connsiteX0" fmla="*/ 0 w 592666"/>
              <a:gd name="connsiteY0" fmla="*/ 33866 h 33866"/>
              <a:gd name="connsiteX1" fmla="*/ 592666 w 592666"/>
              <a:gd name="connsiteY1" fmla="*/ 0 h 33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92666" h="33866">
                <a:moveTo>
                  <a:pt x="0" y="33866"/>
                </a:moveTo>
                <a:lnTo>
                  <a:pt x="592666" y="0"/>
                </a:ln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8631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Conditioning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6324600" cy="4648200"/>
          </a:xfrm>
        </p:spPr>
        <p:txBody>
          <a:bodyPr>
            <a:noAutofit/>
          </a:bodyPr>
          <a:lstStyle/>
          <a:p>
            <a:pPr lvl="1"/>
            <a:r>
              <a:rPr lang="en-US" sz="1800" dirty="0" smtClean="0"/>
              <a:t>Conditioning</a:t>
            </a:r>
          </a:p>
          <a:p>
            <a:pPr lvl="2"/>
            <a:r>
              <a:rPr lang="en-US" sz="1600" dirty="0" smtClean="0"/>
              <a:t>Concrete </a:t>
            </a:r>
            <a:endParaRPr lang="en-US" sz="1600" dirty="0"/>
          </a:p>
          <a:p>
            <a:pPr marL="274320" lvl="1" indent="0">
              <a:buNone/>
            </a:pPr>
            <a:endParaRPr lang="en-US" sz="1800" dirty="0" smtClean="0"/>
          </a:p>
          <a:p>
            <a:pPr lvl="2"/>
            <a:r>
              <a:rPr lang="en-US" sz="1600" dirty="0" smtClean="0"/>
              <a:t>Abstract:</a:t>
            </a:r>
            <a:endParaRPr lang="en-US" sz="1600" dirty="0"/>
          </a:p>
          <a:p>
            <a:pPr lvl="1"/>
            <a:endParaRPr lang="en-US" sz="1800" dirty="0" smtClean="0"/>
          </a:p>
          <a:p>
            <a:pPr lvl="1"/>
            <a:endParaRPr lang="en-US" sz="1800" dirty="0"/>
          </a:p>
          <a:p>
            <a:pPr lvl="2"/>
            <a:endParaRPr lang="en-US" dirty="0" smtClean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8861519"/>
              </p:ext>
            </p:extLst>
          </p:nvPr>
        </p:nvGraphicFramePr>
        <p:xfrm>
          <a:off x="4514850" y="334645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8" name="Equation" r:id="rId3" imgW="114300" imgH="165100" progId="Equation.3">
                  <p:embed/>
                </p:oleObj>
              </mc:Choice>
              <mc:Fallback>
                <p:oleObj name="Equation" r:id="rId3" imgW="1143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14850" y="334645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6330821"/>
              </p:ext>
            </p:extLst>
          </p:nvPr>
        </p:nvGraphicFramePr>
        <p:xfrm>
          <a:off x="2281237" y="1828800"/>
          <a:ext cx="1933303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9" name="Equation" r:id="rId5" imgW="1409700" imgH="444500" progId="Equation.3">
                  <p:embed/>
                </p:oleObj>
              </mc:Choice>
              <mc:Fallback>
                <p:oleObj name="Equation" r:id="rId5" imgW="14097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281237" y="1828800"/>
                        <a:ext cx="1933303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5100669"/>
              </p:ext>
            </p:extLst>
          </p:nvPr>
        </p:nvGraphicFramePr>
        <p:xfrm>
          <a:off x="2228850" y="2471738"/>
          <a:ext cx="203835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0" name="Equation" r:id="rId7" imgW="1485900" imgH="444500" progId="Equation.3">
                  <p:embed/>
                </p:oleObj>
              </mc:Choice>
              <mc:Fallback>
                <p:oleObj name="Equation" r:id="rId7" imgW="14859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228850" y="2471738"/>
                        <a:ext cx="2038350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2911258"/>
              </p:ext>
            </p:extLst>
          </p:nvPr>
        </p:nvGraphicFramePr>
        <p:xfrm>
          <a:off x="4879824" y="2514600"/>
          <a:ext cx="1463675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1" name="Equation" r:id="rId9" imgW="1066800" imgH="292100" progId="Equation.3">
                  <p:embed/>
                </p:oleObj>
              </mc:Choice>
              <mc:Fallback>
                <p:oleObj name="Equation" r:id="rId9" imgW="1066800" imgH="292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879824" y="2514600"/>
                        <a:ext cx="1463675" cy="400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821212" y="3326884"/>
            <a:ext cx="23404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Lower bound on total mass</a:t>
            </a:r>
            <a:endParaRPr lang="en-US" sz="1400" dirty="0"/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6049812" y="2914650"/>
            <a:ext cx="76200" cy="412234"/>
          </a:xfrm>
          <a:prstGeom prst="straightConnector1">
            <a:avLst/>
          </a:prstGeom>
          <a:ln w="127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41141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Simplify representation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6324600" cy="4648200"/>
          </a:xfrm>
        </p:spPr>
        <p:txBody>
          <a:bodyPr>
            <a:noAutofit/>
          </a:bodyPr>
          <a:lstStyle/>
          <a:p>
            <a:pPr lvl="1"/>
            <a:r>
              <a:rPr lang="en-US" sz="1800" dirty="0" smtClean="0"/>
              <a:t>Limit number of probabilistic </a:t>
            </a:r>
            <a:r>
              <a:rPr lang="en-US" sz="1800" dirty="0" err="1" smtClean="0"/>
              <a:t>polyhedra</a:t>
            </a:r>
            <a:endParaRPr lang="en-US" sz="1800" dirty="0" smtClean="0"/>
          </a:p>
          <a:p>
            <a:pPr lvl="2"/>
            <a:r>
              <a:rPr lang="en-US" sz="1600" dirty="0" smtClean="0"/>
              <a:t>P</a:t>
            </a:r>
            <a:r>
              <a:rPr lang="en-US" sz="1600" baseline="-25000" dirty="0" smtClean="0"/>
              <a:t>1</a:t>
            </a:r>
            <a:r>
              <a:rPr lang="en-US" sz="1600" dirty="0" smtClean="0"/>
              <a:t> ± P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  - merge two probabilistic </a:t>
            </a:r>
            <a:r>
              <a:rPr lang="en-US" sz="1600" dirty="0" err="1" smtClean="0"/>
              <a:t>polyhedra</a:t>
            </a:r>
            <a:r>
              <a:rPr lang="en-US" sz="1600" dirty="0" smtClean="0"/>
              <a:t> into one</a:t>
            </a:r>
          </a:p>
          <a:p>
            <a:pPr lvl="2"/>
            <a:endParaRPr lang="en-US" sz="1800" dirty="0" smtClean="0"/>
          </a:p>
          <a:p>
            <a:pPr lvl="2"/>
            <a:r>
              <a:rPr lang="en-US" sz="1600" dirty="0" smtClean="0"/>
              <a:t>Convex hull of regions, various counting arguments</a:t>
            </a:r>
            <a:endParaRPr lang="en-US" sz="1600" dirty="0"/>
          </a:p>
          <a:p>
            <a:pPr lvl="2"/>
            <a:endParaRPr lang="en-US" dirty="0" smtClean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1790338"/>
              </p:ext>
            </p:extLst>
          </p:nvPr>
        </p:nvGraphicFramePr>
        <p:xfrm>
          <a:off x="4514850" y="334645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2" name="Equation" r:id="rId3" imgW="114300" imgH="165100" progId="Equation.3">
                  <p:embed/>
                </p:oleObj>
              </mc:Choice>
              <mc:Fallback>
                <p:oleObj name="Equation" r:id="rId3" imgW="1143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14850" y="334645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466726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 and simplify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65</a:t>
            </a:fld>
            <a:endParaRPr lang="en-US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1113761" y="1707357"/>
            <a:ext cx="0" cy="195024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1113761" y="3657600"/>
            <a:ext cx="2239039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09199" y="1295400"/>
            <a:ext cx="694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δ</a:t>
            </a:r>
            <a:r>
              <a:rPr lang="en-US" baseline="-25000" dirty="0" smtClean="0"/>
              <a:t>1</a:t>
            </a:r>
            <a:r>
              <a:rPr lang="en-US" dirty="0" smtClean="0"/>
              <a:t>(</a:t>
            </a:r>
            <a:r>
              <a:rPr lang="en-US" dirty="0" err="1" smtClean="0"/>
              <a:t>σ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994513" y="3657600"/>
            <a:ext cx="5962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σ</a:t>
            </a:r>
            <a:r>
              <a:rPr lang="en-US" dirty="0" smtClean="0"/>
              <a:t>(x)</a:t>
            </a:r>
            <a:endParaRPr lang="en-US" dirty="0"/>
          </a:p>
        </p:txBody>
      </p:sp>
      <p:sp>
        <p:nvSpPr>
          <p:cNvPr id="11" name="Freeform 10"/>
          <p:cNvSpPr/>
          <p:nvPr/>
        </p:nvSpPr>
        <p:spPr>
          <a:xfrm>
            <a:off x="1723599" y="2286000"/>
            <a:ext cx="1066800" cy="1066800"/>
          </a:xfrm>
          <a:custGeom>
            <a:avLst/>
            <a:gdLst>
              <a:gd name="connsiteX0" fmla="*/ 0 w 1066800"/>
              <a:gd name="connsiteY0" fmla="*/ 569660 h 569660"/>
              <a:gd name="connsiteX1" fmla="*/ 406400 w 1066800"/>
              <a:gd name="connsiteY1" fmla="*/ 27793 h 569660"/>
              <a:gd name="connsiteX2" fmla="*/ 1066800 w 1066800"/>
              <a:gd name="connsiteY2" fmla="*/ 103993 h 569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66800" h="569660">
                <a:moveTo>
                  <a:pt x="0" y="569660"/>
                </a:moveTo>
                <a:cubicBezTo>
                  <a:pt x="114300" y="337532"/>
                  <a:pt x="228600" y="105404"/>
                  <a:pt x="406400" y="27793"/>
                </a:cubicBezTo>
                <a:cubicBezTo>
                  <a:pt x="584200" y="-49818"/>
                  <a:pt x="917222" y="54604"/>
                  <a:pt x="1066800" y="103993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1723599" y="2286000"/>
            <a:ext cx="10668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723599" y="3429000"/>
            <a:ext cx="1066800" cy="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723599" y="2286000"/>
            <a:ext cx="0" cy="1371600"/>
          </a:xfrm>
          <a:prstGeom prst="line">
            <a:avLst/>
          </a:prstGeom>
          <a:ln w="6350" cmpd="sng">
            <a:solidFill>
              <a:srgbClr val="292934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790399" y="2286000"/>
            <a:ext cx="0" cy="1371600"/>
          </a:xfrm>
          <a:prstGeom prst="line">
            <a:avLst/>
          </a:prstGeom>
          <a:ln w="6350" cmpd="sng">
            <a:solidFill>
              <a:srgbClr val="292934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2790399" y="2209800"/>
            <a:ext cx="3987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δ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20" name="TextBox 19"/>
          <p:cNvSpPr txBox="1"/>
          <p:nvPr/>
        </p:nvSpPr>
        <p:spPr>
          <a:xfrm>
            <a:off x="1110450" y="2057400"/>
            <a:ext cx="6893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</a:t>
            </a:r>
            <a:r>
              <a:rPr lang="en-US" baseline="-25000" dirty="0" smtClean="0"/>
              <a:t>1</a:t>
            </a:r>
            <a:r>
              <a:rPr lang="en-US" baseline="30000" dirty="0" smtClean="0"/>
              <a:t>max</a:t>
            </a:r>
            <a:endParaRPr lang="en-US" baseline="30000" dirty="0"/>
          </a:p>
        </p:txBody>
      </p:sp>
      <p:sp>
        <p:nvSpPr>
          <p:cNvPr id="21" name="TextBox 20"/>
          <p:cNvSpPr txBox="1"/>
          <p:nvPr/>
        </p:nvSpPr>
        <p:spPr>
          <a:xfrm>
            <a:off x="1113999" y="2602468"/>
            <a:ext cx="6465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</a:t>
            </a:r>
            <a:r>
              <a:rPr lang="en-US" baseline="-25000" dirty="0" smtClean="0"/>
              <a:t>1</a:t>
            </a:r>
            <a:r>
              <a:rPr lang="en-US" baseline="30000" dirty="0" smtClean="0"/>
              <a:t>min</a:t>
            </a:r>
            <a:endParaRPr lang="en-US" baseline="30000" dirty="0"/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4876562" y="1707357"/>
            <a:ext cx="0" cy="195024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4876562" y="3657600"/>
            <a:ext cx="2239039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572000" y="1295400"/>
            <a:ext cx="694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δ</a:t>
            </a:r>
            <a:r>
              <a:rPr lang="en-US" baseline="-25000" dirty="0"/>
              <a:t>2</a:t>
            </a:r>
            <a:r>
              <a:rPr lang="en-US" dirty="0" smtClean="0"/>
              <a:t>(</a:t>
            </a:r>
            <a:r>
              <a:rPr lang="en-US" dirty="0" err="1" smtClean="0"/>
              <a:t>σ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5715000" y="3657600"/>
            <a:ext cx="5962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σ</a:t>
            </a:r>
            <a:r>
              <a:rPr lang="en-US" dirty="0" smtClean="0"/>
              <a:t>(x)</a:t>
            </a:r>
            <a:endParaRPr lang="en-US" dirty="0"/>
          </a:p>
        </p:txBody>
      </p:sp>
      <p:sp>
        <p:nvSpPr>
          <p:cNvPr id="26" name="Freeform 25"/>
          <p:cNvSpPr/>
          <p:nvPr/>
        </p:nvSpPr>
        <p:spPr>
          <a:xfrm>
            <a:off x="5925858" y="3124200"/>
            <a:ext cx="1066800" cy="304800"/>
          </a:xfrm>
          <a:custGeom>
            <a:avLst/>
            <a:gdLst>
              <a:gd name="connsiteX0" fmla="*/ 0 w 1066800"/>
              <a:gd name="connsiteY0" fmla="*/ 569660 h 569660"/>
              <a:gd name="connsiteX1" fmla="*/ 406400 w 1066800"/>
              <a:gd name="connsiteY1" fmla="*/ 27793 h 569660"/>
              <a:gd name="connsiteX2" fmla="*/ 1066800 w 1066800"/>
              <a:gd name="connsiteY2" fmla="*/ 103993 h 569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66800" h="569660">
                <a:moveTo>
                  <a:pt x="0" y="569660"/>
                </a:moveTo>
                <a:cubicBezTo>
                  <a:pt x="114300" y="337532"/>
                  <a:pt x="228600" y="105404"/>
                  <a:pt x="406400" y="27793"/>
                </a:cubicBezTo>
                <a:cubicBezTo>
                  <a:pt x="584200" y="-49818"/>
                  <a:pt x="917222" y="54604"/>
                  <a:pt x="1066800" y="103993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7" name="Straight Connector 26"/>
          <p:cNvCxnSpPr/>
          <p:nvPr/>
        </p:nvCxnSpPr>
        <p:spPr>
          <a:xfrm>
            <a:off x="5925858" y="3124200"/>
            <a:ext cx="10668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925858" y="3429000"/>
            <a:ext cx="1066800" cy="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5943600" y="2286000"/>
            <a:ext cx="0" cy="1371600"/>
          </a:xfrm>
          <a:prstGeom prst="line">
            <a:avLst/>
          </a:prstGeom>
          <a:ln w="6350" cmpd="sng">
            <a:solidFill>
              <a:srgbClr val="292934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6553200" y="2286000"/>
            <a:ext cx="0" cy="1371600"/>
          </a:xfrm>
          <a:prstGeom prst="line">
            <a:avLst/>
          </a:prstGeom>
          <a:ln w="6350" cmpd="sng">
            <a:solidFill>
              <a:srgbClr val="292934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6992658" y="2895600"/>
            <a:ext cx="3987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δ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32" name="TextBox 31"/>
          <p:cNvSpPr txBox="1"/>
          <p:nvPr/>
        </p:nvSpPr>
        <p:spPr>
          <a:xfrm>
            <a:off x="5312709" y="2907268"/>
            <a:ext cx="6893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</a:t>
            </a:r>
            <a:r>
              <a:rPr lang="en-US" baseline="-25000" dirty="0" smtClean="0"/>
              <a:t>2</a:t>
            </a:r>
            <a:r>
              <a:rPr lang="en-US" baseline="30000" dirty="0" smtClean="0"/>
              <a:t>max</a:t>
            </a:r>
            <a:endParaRPr lang="en-US" baseline="30000" dirty="0"/>
          </a:p>
        </p:txBody>
      </p:sp>
      <p:sp>
        <p:nvSpPr>
          <p:cNvPr id="33" name="TextBox 32"/>
          <p:cNvSpPr txBox="1"/>
          <p:nvPr/>
        </p:nvSpPr>
        <p:spPr>
          <a:xfrm>
            <a:off x="5316258" y="3288268"/>
            <a:ext cx="6465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</a:t>
            </a:r>
            <a:r>
              <a:rPr lang="en-US" baseline="-25000" dirty="0" smtClean="0"/>
              <a:t>2</a:t>
            </a:r>
            <a:r>
              <a:rPr lang="en-US" baseline="30000" dirty="0" smtClean="0"/>
              <a:t>min</a:t>
            </a:r>
            <a:endParaRPr lang="en-US" baseline="30000" dirty="0"/>
          </a:p>
        </p:txBody>
      </p:sp>
      <p:sp>
        <p:nvSpPr>
          <p:cNvPr id="34" name="TextBox 33"/>
          <p:cNvSpPr txBox="1"/>
          <p:nvPr/>
        </p:nvSpPr>
        <p:spPr>
          <a:xfrm>
            <a:off x="3709392" y="1981200"/>
            <a:ext cx="60695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/>
              <a:t>±</a:t>
            </a:r>
            <a:endParaRPr lang="en-US" sz="6000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7010400" y="2286000"/>
            <a:ext cx="0" cy="1371600"/>
          </a:xfrm>
          <a:prstGeom prst="line">
            <a:avLst/>
          </a:prstGeom>
          <a:ln w="6350" cmpd="sng">
            <a:solidFill>
              <a:srgbClr val="292934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5410200" y="2286000"/>
            <a:ext cx="0" cy="1371600"/>
          </a:xfrm>
          <a:prstGeom prst="line">
            <a:avLst/>
          </a:prstGeom>
          <a:ln w="6350" cmpd="sng">
            <a:solidFill>
              <a:srgbClr val="292934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2286000" y="2286000"/>
            <a:ext cx="0" cy="1371600"/>
          </a:xfrm>
          <a:prstGeom prst="line">
            <a:avLst/>
          </a:prstGeom>
          <a:ln w="6350" cmpd="sng">
            <a:solidFill>
              <a:srgbClr val="292934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3200400" y="2286000"/>
            <a:ext cx="0" cy="1371600"/>
          </a:xfrm>
          <a:prstGeom prst="line">
            <a:avLst/>
          </a:prstGeom>
          <a:ln w="6350" cmpd="sng">
            <a:solidFill>
              <a:srgbClr val="292934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V="1">
            <a:off x="3276362" y="4298157"/>
            <a:ext cx="0" cy="195024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3276362" y="6248400"/>
            <a:ext cx="2239039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2971800" y="3974068"/>
            <a:ext cx="694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δ</a:t>
            </a:r>
            <a:r>
              <a:rPr lang="en-US" baseline="-25000" dirty="0" smtClean="0"/>
              <a:t>3</a:t>
            </a:r>
            <a:r>
              <a:rPr lang="en-US" dirty="0" smtClean="0"/>
              <a:t>(</a:t>
            </a:r>
            <a:r>
              <a:rPr lang="en-US" dirty="0" err="1" smtClean="0"/>
              <a:t>σ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4190762" y="6336268"/>
            <a:ext cx="5962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σ</a:t>
            </a:r>
            <a:r>
              <a:rPr lang="en-US" dirty="0" smtClean="0"/>
              <a:t>(x)</a:t>
            </a:r>
            <a:endParaRPr lang="en-US" dirty="0"/>
          </a:p>
        </p:txBody>
      </p:sp>
      <p:cxnSp>
        <p:nvCxnSpPr>
          <p:cNvPr id="44" name="Straight Connector 43"/>
          <p:cNvCxnSpPr/>
          <p:nvPr/>
        </p:nvCxnSpPr>
        <p:spPr>
          <a:xfrm>
            <a:off x="3800725" y="4495800"/>
            <a:ext cx="551142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4953000" y="6019800"/>
            <a:ext cx="439458" cy="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4343400" y="4495800"/>
            <a:ext cx="0" cy="1752600"/>
          </a:xfrm>
          <a:prstGeom prst="line">
            <a:avLst/>
          </a:prstGeom>
          <a:ln w="6350" cmpd="sng">
            <a:solidFill>
              <a:srgbClr val="292934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4944533" y="4495800"/>
            <a:ext cx="8467" cy="1752600"/>
          </a:xfrm>
          <a:prstGeom prst="line">
            <a:avLst/>
          </a:prstGeom>
          <a:ln w="6350" cmpd="sng">
            <a:solidFill>
              <a:srgbClr val="292934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5410200" y="4495800"/>
            <a:ext cx="0" cy="1752600"/>
          </a:xfrm>
          <a:prstGeom prst="line">
            <a:avLst/>
          </a:prstGeom>
          <a:ln w="6350" cmpd="sng">
            <a:solidFill>
              <a:srgbClr val="292934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3800725" y="4495800"/>
            <a:ext cx="9275" cy="1752600"/>
          </a:xfrm>
          <a:prstGeom prst="line">
            <a:avLst/>
          </a:prstGeom>
          <a:ln w="6350" cmpd="sng">
            <a:solidFill>
              <a:srgbClr val="292934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795565" y="4648200"/>
            <a:ext cx="1417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δ</a:t>
            </a:r>
            <a:r>
              <a:rPr lang="en-US" baseline="-25000" dirty="0" smtClean="0"/>
              <a:t>3</a:t>
            </a:r>
            <a:r>
              <a:rPr lang="en-US" dirty="0" smtClean="0"/>
              <a:t> := δ</a:t>
            </a:r>
            <a:r>
              <a:rPr lang="en-US" baseline="-25000" dirty="0" smtClean="0"/>
              <a:t>1</a:t>
            </a:r>
            <a:r>
              <a:rPr lang="en-US" dirty="0" smtClean="0"/>
              <a:t> + δ</a:t>
            </a:r>
            <a:r>
              <a:rPr lang="en-US" baseline="-25000" dirty="0" smtClean="0"/>
              <a:t>2</a:t>
            </a:r>
            <a:endParaRPr lang="en-US" dirty="0"/>
          </a:p>
        </p:txBody>
      </p:sp>
      <p:sp>
        <p:nvSpPr>
          <p:cNvPr id="69" name="TextBox 68"/>
          <p:cNvSpPr txBox="1"/>
          <p:nvPr/>
        </p:nvSpPr>
        <p:spPr>
          <a:xfrm>
            <a:off x="311607" y="5105400"/>
            <a:ext cx="1934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{P</a:t>
            </a:r>
            <a:r>
              <a:rPr lang="en-US" baseline="-25000" dirty="0" smtClean="0"/>
              <a:t>3</a:t>
            </a:r>
            <a:r>
              <a:rPr lang="en-US" dirty="0" smtClean="0"/>
              <a:t>} = {P</a:t>
            </a:r>
            <a:r>
              <a:rPr lang="en-US" baseline="-25000" dirty="0" smtClean="0"/>
              <a:t>1</a:t>
            </a:r>
            <a:r>
              <a:rPr lang="en-US" dirty="0" smtClean="0"/>
              <a:t>} ± {P</a:t>
            </a:r>
            <a:r>
              <a:rPr lang="en-US" baseline="-25000" dirty="0" smtClean="0"/>
              <a:t>2</a:t>
            </a:r>
            <a:r>
              <a:rPr lang="en-US" dirty="0" smtClean="0"/>
              <a:t>}</a:t>
            </a:r>
            <a:endParaRPr lang="en-US" dirty="0"/>
          </a:p>
        </p:txBody>
      </p:sp>
      <p:cxnSp>
        <p:nvCxnSpPr>
          <p:cNvPr id="70" name="Straight Connector 69"/>
          <p:cNvCxnSpPr/>
          <p:nvPr/>
        </p:nvCxnSpPr>
        <p:spPr>
          <a:xfrm>
            <a:off x="3810000" y="6019800"/>
            <a:ext cx="533400" cy="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4343400" y="6019800"/>
            <a:ext cx="609600" cy="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4325658" y="4495800"/>
            <a:ext cx="627342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4970742" y="4495800"/>
            <a:ext cx="439458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1" name="Freeform 80"/>
          <p:cNvSpPr/>
          <p:nvPr/>
        </p:nvSpPr>
        <p:spPr>
          <a:xfrm>
            <a:off x="3818467" y="5105400"/>
            <a:ext cx="499533" cy="914400"/>
          </a:xfrm>
          <a:custGeom>
            <a:avLst/>
            <a:gdLst>
              <a:gd name="connsiteX0" fmla="*/ 0 w 499533"/>
              <a:gd name="connsiteY0" fmla="*/ 914400 h 914400"/>
              <a:gd name="connsiteX1" fmla="*/ 499533 w 499533"/>
              <a:gd name="connsiteY1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99533" h="914400">
                <a:moveTo>
                  <a:pt x="0" y="914400"/>
                </a:moveTo>
                <a:cubicBezTo>
                  <a:pt x="131939" y="525639"/>
                  <a:pt x="263878" y="136878"/>
                  <a:pt x="499533" y="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Freeform 81"/>
          <p:cNvSpPr/>
          <p:nvPr/>
        </p:nvSpPr>
        <p:spPr>
          <a:xfrm>
            <a:off x="4919133" y="5799667"/>
            <a:ext cx="491067" cy="50800"/>
          </a:xfrm>
          <a:custGeom>
            <a:avLst/>
            <a:gdLst>
              <a:gd name="connsiteX0" fmla="*/ 0 w 491067"/>
              <a:gd name="connsiteY0" fmla="*/ 0 h 50800"/>
              <a:gd name="connsiteX1" fmla="*/ 491067 w 491067"/>
              <a:gd name="connsiteY1" fmla="*/ 50800 h 5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91067" h="50800">
                <a:moveTo>
                  <a:pt x="0" y="0"/>
                </a:moveTo>
                <a:cubicBezTo>
                  <a:pt x="187678" y="11289"/>
                  <a:pt x="375356" y="22578"/>
                  <a:pt x="491067" y="5080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Freeform 82"/>
          <p:cNvSpPr/>
          <p:nvPr/>
        </p:nvSpPr>
        <p:spPr>
          <a:xfrm>
            <a:off x="4351867" y="4682067"/>
            <a:ext cx="592666" cy="33866"/>
          </a:xfrm>
          <a:custGeom>
            <a:avLst/>
            <a:gdLst>
              <a:gd name="connsiteX0" fmla="*/ 0 w 592666"/>
              <a:gd name="connsiteY0" fmla="*/ 33866 h 33866"/>
              <a:gd name="connsiteX1" fmla="*/ 592666 w 592666"/>
              <a:gd name="connsiteY1" fmla="*/ 0 h 33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92666" h="33866">
                <a:moveTo>
                  <a:pt x="0" y="33866"/>
                </a:moveTo>
                <a:lnTo>
                  <a:pt x="592666" y="0"/>
                </a:ln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3411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Primitives for operations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6324600" cy="4648200"/>
          </a:xfrm>
        </p:spPr>
        <p:txBody>
          <a:bodyPr>
            <a:noAutofit/>
          </a:bodyPr>
          <a:lstStyle/>
          <a:p>
            <a:pPr lvl="1"/>
            <a:r>
              <a:rPr lang="en-US" sz="1800" dirty="0" smtClean="0"/>
              <a:t>Need to</a:t>
            </a:r>
          </a:p>
          <a:p>
            <a:pPr lvl="2"/>
            <a:r>
              <a:rPr lang="en-US" dirty="0" smtClean="0"/>
              <a:t>Linear Model Counting: count number of integer points in a convex </a:t>
            </a:r>
            <a:r>
              <a:rPr lang="en-US" dirty="0" err="1" smtClean="0"/>
              <a:t>polyhedra</a:t>
            </a:r>
            <a:endParaRPr lang="en-US" dirty="0"/>
          </a:p>
          <a:p>
            <a:pPr lvl="2"/>
            <a:r>
              <a:rPr lang="en-US" dirty="0" smtClean="0"/>
              <a:t>Integer Linear Programming: maximize a linear function over integer points in a polyhedron</a:t>
            </a:r>
          </a:p>
        </p:txBody>
      </p:sp>
      <p:pic>
        <p:nvPicPr>
          <p:cNvPr id="6" name="Picture 5" descr="latte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1727200"/>
            <a:ext cx="1524000" cy="63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6338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67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457200" y="2286000"/>
            <a:ext cx="8305800" cy="2643664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0" y="4306612"/>
            <a:ext cx="2442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Wingdings"/>
              </a:rPr>
              <a:t>all </a:t>
            </a:r>
            <a:r>
              <a:rPr lang="en-US" dirty="0">
                <a:sym typeface="Wingdings"/>
              </a:rPr>
              <a:t>distributions over S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r>
              <a:rPr lang="en-US" dirty="0" smtClean="0"/>
              <a:t>Probabilistic Abstract </a:t>
            </a:r>
            <a:r>
              <a:rPr lang="en-US" dirty="0"/>
              <a:t>Interpretation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1095286" y="3212068"/>
            <a:ext cx="313157" cy="36933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none">
            <a:spAutoFit/>
          </a:bodyPr>
          <a:lstStyle/>
          <a:p>
            <a:r>
              <a:rPr lang="en-US" dirty="0" err="1" smtClean="0"/>
              <a:t>δ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209800" y="3842266"/>
            <a:ext cx="357227" cy="36933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none">
            <a:spAutoFit/>
          </a:bodyPr>
          <a:lstStyle/>
          <a:p>
            <a:r>
              <a:rPr lang="en-US" dirty="0" err="1" smtClean="0"/>
              <a:t>δ</a:t>
            </a:r>
            <a:r>
              <a:rPr lang="en-US" dirty="0" smtClean="0"/>
              <a:t>' 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657600" y="3271335"/>
            <a:ext cx="408510" cy="36933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none">
            <a:spAutoFit/>
          </a:bodyPr>
          <a:lstStyle/>
          <a:p>
            <a:r>
              <a:rPr lang="en-US" dirty="0" err="1" smtClean="0"/>
              <a:t>δ</a:t>
            </a:r>
            <a:r>
              <a:rPr lang="en-US" dirty="0" smtClean="0"/>
              <a:t>’’ </a:t>
            </a:r>
            <a:endParaRPr lang="en-US" dirty="0"/>
          </a:p>
        </p:txBody>
      </p:sp>
      <p:cxnSp>
        <p:nvCxnSpPr>
          <p:cNvPr id="16" name="Straight Arrow Connector 15"/>
          <p:cNvCxnSpPr>
            <a:stCxn id="9" idx="3"/>
            <a:endCxn id="10" idx="1"/>
          </p:cNvCxnSpPr>
          <p:nvPr/>
        </p:nvCxnSpPr>
        <p:spPr>
          <a:xfrm>
            <a:off x="1408443" y="3396734"/>
            <a:ext cx="801357" cy="63019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0" idx="3"/>
            <a:endCxn id="11" idx="1"/>
          </p:cNvCxnSpPr>
          <p:nvPr/>
        </p:nvCxnSpPr>
        <p:spPr>
          <a:xfrm flipV="1">
            <a:off x="2567027" y="3456001"/>
            <a:ext cx="1090573" cy="570931"/>
          </a:xfrm>
          <a:prstGeom prst="straightConnector1">
            <a:avLst/>
          </a:prstGeom>
          <a:ln>
            <a:solidFill>
              <a:srgbClr val="292934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5029200" y="3472934"/>
            <a:ext cx="455624" cy="36933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none">
            <a:spAutoFit/>
          </a:bodyPr>
          <a:lstStyle/>
          <a:p>
            <a:r>
              <a:rPr lang="en-US" dirty="0" err="1" smtClean="0"/>
              <a:t>δ</a:t>
            </a:r>
            <a:r>
              <a:rPr lang="en-US" dirty="0" smtClean="0"/>
              <a:t>’’’ </a:t>
            </a:r>
            <a:endParaRPr lang="en-US" dirty="0"/>
          </a:p>
        </p:txBody>
      </p:sp>
      <p:cxnSp>
        <p:nvCxnSpPr>
          <p:cNvPr id="22" name="Straight Arrow Connector 21"/>
          <p:cNvCxnSpPr>
            <a:stCxn id="11" idx="3"/>
            <a:endCxn id="21" idx="1"/>
          </p:cNvCxnSpPr>
          <p:nvPr/>
        </p:nvCxnSpPr>
        <p:spPr>
          <a:xfrm>
            <a:off x="4066110" y="3456001"/>
            <a:ext cx="963090" cy="201599"/>
          </a:xfrm>
          <a:prstGeom prst="straightConnector1">
            <a:avLst/>
          </a:prstGeom>
          <a:ln>
            <a:solidFill>
              <a:srgbClr val="292934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877557" y="3581400"/>
            <a:ext cx="646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prior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1371600" y="3810000"/>
            <a:ext cx="76497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inference</a:t>
            </a:r>
            <a:endParaRPr lang="en-US" sz="1100" dirty="0"/>
          </a:p>
        </p:txBody>
      </p:sp>
      <p:sp>
        <p:nvSpPr>
          <p:cNvPr id="29" name="Left-Right Arrow 13"/>
          <p:cNvSpPr>
            <a:spLocks noChangeArrowheads="1"/>
          </p:cNvSpPr>
          <p:nvPr/>
        </p:nvSpPr>
        <p:spPr bwMode="auto">
          <a:xfrm>
            <a:off x="990600" y="5524500"/>
            <a:ext cx="7239000" cy="571500"/>
          </a:xfrm>
          <a:prstGeom prst="leftRightArrow">
            <a:avLst>
              <a:gd name="adj1" fmla="val 50000"/>
              <a:gd name="adj2" fmla="val 50022"/>
            </a:avLst>
          </a:prstGeom>
          <a:gradFill rotWithShape="1">
            <a:gsLst>
              <a:gs pos="0">
                <a:srgbClr val="008000"/>
              </a:gs>
              <a:gs pos="100000">
                <a:srgbClr val="FF0000"/>
              </a:gs>
            </a:gsLst>
            <a:lin ang="0" scaled="1"/>
          </a:gradFill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cs typeface="Arial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506435" y="6119336"/>
            <a:ext cx="1446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Vulnerability</a:t>
            </a:r>
            <a:endParaRPr lang="en-US" dirty="0"/>
          </a:p>
        </p:txBody>
      </p:sp>
      <p:cxnSp>
        <p:nvCxnSpPr>
          <p:cNvPr id="33" name="Straight Arrow Connector 32"/>
          <p:cNvCxnSpPr>
            <a:stCxn id="25" idx="2"/>
          </p:cNvCxnSpPr>
          <p:nvPr/>
        </p:nvCxnSpPr>
        <p:spPr>
          <a:xfrm>
            <a:off x="1200779" y="3950732"/>
            <a:ext cx="323221" cy="16647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0" idx="2"/>
          </p:cNvCxnSpPr>
          <p:nvPr/>
        </p:nvCxnSpPr>
        <p:spPr>
          <a:xfrm>
            <a:off x="2388414" y="4211598"/>
            <a:ext cx="735786" cy="14272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11" idx="2"/>
          </p:cNvCxnSpPr>
          <p:nvPr/>
        </p:nvCxnSpPr>
        <p:spPr>
          <a:xfrm>
            <a:off x="3861855" y="3640667"/>
            <a:ext cx="204255" cy="200259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21" idx="2"/>
          </p:cNvCxnSpPr>
          <p:nvPr/>
        </p:nvCxnSpPr>
        <p:spPr>
          <a:xfrm>
            <a:off x="5257012" y="3842266"/>
            <a:ext cx="457988" cy="18009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838200" y="2971800"/>
            <a:ext cx="781910" cy="685800"/>
          </a:xfrm>
          <a:prstGeom prst="ellipse">
            <a:avLst/>
          </a:prstGeom>
          <a:noFill/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1981200" y="3505200"/>
            <a:ext cx="990600" cy="1295400"/>
          </a:xfrm>
          <a:prstGeom prst="ellipse">
            <a:avLst/>
          </a:prstGeom>
          <a:noFill/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2819400" y="2529933"/>
            <a:ext cx="1537755" cy="1295400"/>
          </a:xfrm>
          <a:prstGeom prst="ellipse">
            <a:avLst/>
          </a:prstGeom>
          <a:noFill/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4488134" y="2933131"/>
            <a:ext cx="1537755" cy="1295400"/>
          </a:xfrm>
          <a:prstGeom prst="ellipse">
            <a:avLst/>
          </a:prstGeom>
          <a:noFill/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1408443" y="5524500"/>
            <a:ext cx="725157" cy="571500"/>
          </a:xfrm>
          <a:prstGeom prst="roundRect">
            <a:avLst/>
          </a:prstGeom>
          <a:noFill/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>
            <a:off x="2388414" y="5524500"/>
            <a:ext cx="1003743" cy="571500"/>
          </a:xfrm>
          <a:prstGeom prst="roundRect">
            <a:avLst/>
          </a:prstGeom>
          <a:noFill/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>
            <a:off x="3276600" y="5524500"/>
            <a:ext cx="1384743" cy="571500"/>
          </a:xfrm>
          <a:prstGeom prst="roundRect">
            <a:avLst/>
          </a:prstGeom>
          <a:noFill/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ounded Rectangle 34"/>
          <p:cNvSpPr/>
          <p:nvPr/>
        </p:nvSpPr>
        <p:spPr>
          <a:xfrm>
            <a:off x="4787457" y="5524500"/>
            <a:ext cx="1384743" cy="571500"/>
          </a:xfrm>
          <a:prstGeom prst="roundRect">
            <a:avLst/>
          </a:prstGeom>
          <a:noFill/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457200" y="2590800"/>
            <a:ext cx="1570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Abstract prior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600200" y="3014990"/>
            <a:ext cx="133440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rgbClr val="008000"/>
                </a:solidFill>
              </a:rPr>
              <a:t>abstract inference</a:t>
            </a:r>
            <a:endParaRPr lang="en-US" sz="1100" dirty="0">
              <a:solidFill>
                <a:srgbClr val="008000"/>
              </a:solidFill>
            </a:endParaRPr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1620110" y="3246652"/>
            <a:ext cx="589690" cy="334748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2590800" y="3276600"/>
            <a:ext cx="228600" cy="228600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endCxn id="27" idx="1"/>
          </p:cNvCxnSpPr>
          <p:nvPr/>
        </p:nvCxnSpPr>
        <p:spPr>
          <a:xfrm>
            <a:off x="4323288" y="2988733"/>
            <a:ext cx="390045" cy="134105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579941" y="2907268"/>
            <a:ext cx="334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P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976940" y="4316680"/>
            <a:ext cx="3826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P’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114800" y="2406134"/>
            <a:ext cx="425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P’’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867400" y="2917799"/>
            <a:ext cx="481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P’’’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57400" y="6324600"/>
            <a:ext cx="44830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Conservative (sound) vulnerability bounds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2133600" y="5615464"/>
            <a:ext cx="2972" cy="6885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H="1">
            <a:off x="3417557" y="5638800"/>
            <a:ext cx="2972" cy="6885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>
            <a:off x="4661343" y="5648067"/>
            <a:ext cx="2972" cy="6885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H="1">
            <a:off x="6184457" y="5648067"/>
            <a:ext cx="2972" cy="6885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81576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QIF </a:t>
            </a:r>
            <a:r>
              <a:rPr lang="en-US" u="sng" dirty="0" smtClean="0"/>
              <a:t>Metrics</a:t>
            </a:r>
            <a:endParaRPr lang="en-US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7</a:t>
            </a:fld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133600" y="3777734"/>
            <a:ext cx="13716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2133600" y="4233333"/>
            <a:ext cx="13716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791200" y="3886200"/>
            <a:ext cx="13716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782234" y="40502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752922" y="3581400"/>
            <a:ext cx="235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188982" y="36576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</a:t>
            </a:r>
            <a:endParaRPr lang="en-US" dirty="0"/>
          </a:p>
        </p:txBody>
      </p:sp>
      <p:pic>
        <p:nvPicPr>
          <p:cNvPr id="18" name="Picture 17" descr="imgr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1600200"/>
            <a:ext cx="1065299" cy="1185333"/>
          </a:xfrm>
          <a:prstGeom prst="rect">
            <a:avLst/>
          </a:prstGeom>
        </p:spPr>
      </p:pic>
      <p:pic>
        <p:nvPicPr>
          <p:cNvPr id="19" name="Picture 18" descr="top_secret_file_0515-0911-0222-3450_SMU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5334000"/>
            <a:ext cx="914400" cy="914400"/>
          </a:xfrm>
          <a:prstGeom prst="rect">
            <a:avLst/>
          </a:prstGeom>
        </p:spPr>
      </p:pic>
      <p:cxnSp>
        <p:nvCxnSpPr>
          <p:cNvPr id="21" name="Straight Arrow Connector 20"/>
          <p:cNvCxnSpPr>
            <a:stCxn id="19" idx="0"/>
            <a:endCxn id="10" idx="2"/>
          </p:cNvCxnSpPr>
          <p:nvPr/>
        </p:nvCxnSpPr>
        <p:spPr>
          <a:xfrm flipV="1">
            <a:off x="1905000" y="4419600"/>
            <a:ext cx="33756" cy="914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22"/>
          <p:cNvCxnSpPr>
            <a:stCxn id="18" idx="1"/>
            <a:endCxn id="11" idx="0"/>
          </p:cNvCxnSpPr>
          <p:nvPr/>
        </p:nvCxnSpPr>
        <p:spPr>
          <a:xfrm rot="10800000" flipV="1">
            <a:off x="1870898" y="2192866"/>
            <a:ext cx="2015303" cy="1388533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Elbow Connector 27"/>
          <p:cNvCxnSpPr>
            <a:stCxn id="12" idx="0"/>
            <a:endCxn id="18" idx="3"/>
          </p:cNvCxnSpPr>
          <p:nvPr/>
        </p:nvCxnSpPr>
        <p:spPr>
          <a:xfrm rot="16200000" flipV="1">
            <a:off x="5416136" y="1728231"/>
            <a:ext cx="1464733" cy="2394005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Cloud Callout 5"/>
          <p:cNvSpPr/>
          <p:nvPr/>
        </p:nvSpPr>
        <p:spPr>
          <a:xfrm>
            <a:off x="4749800" y="1371600"/>
            <a:ext cx="1193800" cy="609600"/>
          </a:xfrm>
          <a:prstGeom prst="cloudCallout">
            <a:avLst>
              <a:gd name="adj1" fmla="val -68385"/>
              <a:gd name="adj2" fmla="val 3869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 descr="top_secret_file_0515-0911-0222-3450_SMU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447800"/>
            <a:ext cx="457200" cy="457200"/>
          </a:xfrm>
          <a:prstGeom prst="rect">
            <a:avLst/>
          </a:prstGeom>
        </p:spPr>
      </p:pic>
      <p:pic>
        <p:nvPicPr>
          <p:cNvPr id="14" name="Picture 13" descr="imgres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3429000"/>
            <a:ext cx="2133600" cy="132974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5" name="TextBox 14"/>
          <p:cNvSpPr txBox="1"/>
          <p:nvPr/>
        </p:nvSpPr>
        <p:spPr>
          <a:xfrm>
            <a:off x="4495800" y="4812268"/>
            <a:ext cx="3513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943600" y="5029200"/>
            <a:ext cx="230758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</a:t>
            </a:r>
            <a:r>
              <a:rPr lang="en-US" baseline="-25000" dirty="0" err="1" smtClean="0"/>
              <a:t>worst</a:t>
            </a:r>
            <a:r>
              <a:rPr lang="en-US" dirty="0" smtClean="0"/>
              <a:t>(</a:t>
            </a:r>
            <a:r>
              <a:rPr lang="en-US" dirty="0" err="1" smtClean="0"/>
              <a:t>l,h</a:t>
            </a:r>
            <a:r>
              <a:rPr lang="en-US" dirty="0" smtClean="0"/>
              <a:t>) </a:t>
            </a:r>
            <a:r>
              <a:rPr lang="en-US" dirty="0"/>
              <a:t>:= </a:t>
            </a:r>
            <a:r>
              <a:rPr lang="en-US" dirty="0" smtClean="0"/>
              <a:t>h</a:t>
            </a:r>
          </a:p>
          <a:p>
            <a:r>
              <a:rPr lang="en-US" dirty="0" err="1" smtClean="0"/>
              <a:t>C</a:t>
            </a:r>
            <a:r>
              <a:rPr lang="en-US" baseline="-25000" dirty="0" err="1" smtClean="0"/>
              <a:t>bad</a:t>
            </a:r>
            <a:r>
              <a:rPr lang="en-US" dirty="0" smtClean="0"/>
              <a:t>(</a:t>
            </a:r>
            <a:r>
              <a:rPr lang="en-US" dirty="0" err="1" smtClean="0"/>
              <a:t>l,h</a:t>
            </a:r>
            <a:r>
              <a:rPr lang="en-US" dirty="0" smtClean="0"/>
              <a:t>) := h &amp; 0xFF</a:t>
            </a:r>
          </a:p>
          <a:p>
            <a:r>
              <a:rPr lang="en-US" dirty="0" err="1" smtClean="0"/>
              <a:t>C</a:t>
            </a:r>
            <a:r>
              <a:rPr lang="en-US" baseline="-25000" dirty="0" err="1" smtClean="0"/>
              <a:t>ok</a:t>
            </a:r>
            <a:r>
              <a:rPr lang="en-US" dirty="0" smtClean="0"/>
              <a:t>(</a:t>
            </a:r>
            <a:r>
              <a:rPr lang="en-US" dirty="0" err="1" smtClean="0"/>
              <a:t>l,h</a:t>
            </a:r>
            <a:r>
              <a:rPr lang="en-US" dirty="0" smtClean="0"/>
              <a:t>) := l+42</a:t>
            </a:r>
          </a:p>
          <a:p>
            <a:endParaRPr lang="en-US" dirty="0" smtClean="0"/>
          </a:p>
        </p:txBody>
      </p:sp>
      <p:pic>
        <p:nvPicPr>
          <p:cNvPr id="31" name="Picture 30" descr="1206564683243345793sarxos_Ruller.svg.hi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35671">
            <a:off x="4508567" y="4405433"/>
            <a:ext cx="1436367" cy="687063"/>
          </a:xfrm>
          <a:prstGeom prst="rect">
            <a:avLst/>
          </a:prstGeom>
        </p:spPr>
      </p:pic>
      <p:pic>
        <p:nvPicPr>
          <p:cNvPr id="3" name="Picture 2" descr="dc7enRAKi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99808">
            <a:off x="5748050" y="4234986"/>
            <a:ext cx="1188720" cy="596348"/>
          </a:xfrm>
          <a:prstGeom prst="rect">
            <a:avLst/>
          </a:prstGeom>
        </p:spPr>
      </p:pic>
      <p:pic>
        <p:nvPicPr>
          <p:cNvPr id="5" name="Picture 4" descr="ruler-clipart-black-and-white-ruler-hi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4233333"/>
            <a:ext cx="1524000" cy="76454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458200" y="441960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89220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Quantified </a:t>
            </a:r>
            <a:r>
              <a:rPr lang="en-US" u="sng" dirty="0" smtClean="0"/>
              <a:t>vulnerability</a:t>
            </a:r>
            <a:endParaRPr lang="en-US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8</a:t>
            </a:fld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838200" y="3777734"/>
            <a:ext cx="13716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838200" y="4233333"/>
            <a:ext cx="13716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endCxn id="12" idx="1"/>
          </p:cNvCxnSpPr>
          <p:nvPr/>
        </p:nvCxnSpPr>
        <p:spPr>
          <a:xfrm>
            <a:off x="4436385" y="3853934"/>
            <a:ext cx="381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86834" y="40502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3722" y="3581400"/>
            <a:ext cx="235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817385" y="36692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</a:t>
            </a:r>
            <a:endParaRPr lang="en-US" dirty="0"/>
          </a:p>
        </p:txBody>
      </p:sp>
      <p:pic>
        <p:nvPicPr>
          <p:cNvPr id="18" name="Picture 17" descr="imgr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1600200"/>
            <a:ext cx="1065299" cy="1185333"/>
          </a:xfrm>
          <a:prstGeom prst="rect">
            <a:avLst/>
          </a:prstGeom>
        </p:spPr>
      </p:pic>
      <p:pic>
        <p:nvPicPr>
          <p:cNvPr id="19" name="Picture 18" descr="top_secret_file_0515-0911-0222-3450_SMU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334000"/>
            <a:ext cx="914400" cy="914400"/>
          </a:xfrm>
          <a:prstGeom prst="rect">
            <a:avLst/>
          </a:prstGeom>
        </p:spPr>
      </p:pic>
      <p:cxnSp>
        <p:nvCxnSpPr>
          <p:cNvPr id="21" name="Straight Arrow Connector 20"/>
          <p:cNvCxnSpPr>
            <a:stCxn id="19" idx="0"/>
          </p:cNvCxnSpPr>
          <p:nvPr/>
        </p:nvCxnSpPr>
        <p:spPr>
          <a:xfrm flipH="1" flipV="1">
            <a:off x="662518" y="4419600"/>
            <a:ext cx="23282" cy="914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22"/>
          <p:cNvCxnSpPr>
            <a:stCxn id="18" idx="1"/>
            <a:endCxn id="11" idx="0"/>
          </p:cNvCxnSpPr>
          <p:nvPr/>
        </p:nvCxnSpPr>
        <p:spPr>
          <a:xfrm rot="10800000" flipV="1">
            <a:off x="651698" y="2192866"/>
            <a:ext cx="1939103" cy="1388533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Elbow Connector 27"/>
          <p:cNvCxnSpPr>
            <a:stCxn id="12" idx="0"/>
          </p:cNvCxnSpPr>
          <p:nvPr/>
        </p:nvCxnSpPr>
        <p:spPr>
          <a:xfrm rot="16200000" flipV="1">
            <a:off x="3890821" y="2586182"/>
            <a:ext cx="1002268" cy="1163904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Cloud Callout 5"/>
          <p:cNvSpPr/>
          <p:nvPr/>
        </p:nvSpPr>
        <p:spPr>
          <a:xfrm>
            <a:off x="3454400" y="1371600"/>
            <a:ext cx="1193800" cy="609600"/>
          </a:xfrm>
          <a:prstGeom prst="cloudCallout">
            <a:avLst>
              <a:gd name="adj1" fmla="val -68385"/>
              <a:gd name="adj2" fmla="val 3869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 descr="top_secret_file_0515-0911-0222-3450_SMU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1447800"/>
            <a:ext cx="457200" cy="457200"/>
          </a:xfrm>
          <a:prstGeom prst="rect">
            <a:avLst/>
          </a:prstGeom>
        </p:spPr>
      </p:pic>
      <p:pic>
        <p:nvPicPr>
          <p:cNvPr id="14" name="Picture 13" descr="imgres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3429000"/>
            <a:ext cx="2133600" cy="132974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5" name="TextBox 14"/>
          <p:cNvSpPr txBox="1"/>
          <p:nvPr/>
        </p:nvSpPr>
        <p:spPr>
          <a:xfrm>
            <a:off x="3200400" y="4812268"/>
            <a:ext cx="3513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5754301" y="2785533"/>
            <a:ext cx="1095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Exploit e</a:t>
            </a:r>
            <a:endParaRPr lang="en-US" dirty="0"/>
          </a:p>
        </p:txBody>
      </p:sp>
      <p:sp>
        <p:nvSpPr>
          <p:cNvPr id="43" name="Rectangle 42"/>
          <p:cNvSpPr/>
          <p:nvPr/>
        </p:nvSpPr>
        <p:spPr>
          <a:xfrm>
            <a:off x="5486400" y="3591467"/>
            <a:ext cx="1676400" cy="9922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Gain Model</a:t>
            </a:r>
          </a:p>
        </p:txBody>
      </p:sp>
      <p:cxnSp>
        <p:nvCxnSpPr>
          <p:cNvPr id="45" name="Elbow Connector 44"/>
          <p:cNvCxnSpPr>
            <a:stCxn id="19" idx="3"/>
            <a:endCxn id="55" idx="2"/>
          </p:cNvCxnSpPr>
          <p:nvPr/>
        </p:nvCxnSpPr>
        <p:spPr>
          <a:xfrm flipV="1">
            <a:off x="1143000" y="5410200"/>
            <a:ext cx="5178457" cy="381000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Elbow Connector 48"/>
          <p:cNvCxnSpPr>
            <a:stCxn id="18" idx="3"/>
            <a:endCxn id="30" idx="0"/>
          </p:cNvCxnSpPr>
          <p:nvPr/>
        </p:nvCxnSpPr>
        <p:spPr>
          <a:xfrm>
            <a:off x="3656099" y="2192867"/>
            <a:ext cx="2646001" cy="592666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30" idx="2"/>
            <a:endCxn id="43" idx="0"/>
          </p:cNvCxnSpPr>
          <p:nvPr/>
        </p:nvCxnSpPr>
        <p:spPr>
          <a:xfrm>
            <a:off x="6302100" y="3154865"/>
            <a:ext cx="22500" cy="4366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7162800" y="4085735"/>
            <a:ext cx="381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6164935" y="50408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</a:t>
            </a:r>
            <a:endParaRPr lang="en-US" dirty="0"/>
          </a:p>
        </p:txBody>
      </p:sp>
      <p:cxnSp>
        <p:nvCxnSpPr>
          <p:cNvPr id="57" name="Straight Arrow Connector 56"/>
          <p:cNvCxnSpPr>
            <a:stCxn id="55" idx="0"/>
            <a:endCxn id="43" idx="2"/>
          </p:cNvCxnSpPr>
          <p:nvPr/>
        </p:nvCxnSpPr>
        <p:spPr>
          <a:xfrm flipV="1">
            <a:off x="6321457" y="4583668"/>
            <a:ext cx="3143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7611756" y="3886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</a:t>
            </a:r>
            <a:endParaRPr lang="en-US" dirty="0"/>
          </a:p>
        </p:txBody>
      </p:sp>
      <p:sp>
        <p:nvSpPr>
          <p:cNvPr id="62" name="TextBox 61"/>
          <p:cNvSpPr txBox="1"/>
          <p:nvPr/>
        </p:nvSpPr>
        <p:spPr>
          <a:xfrm>
            <a:off x="6629400" y="5818201"/>
            <a:ext cx="21927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G(</a:t>
            </a:r>
            <a:r>
              <a:rPr lang="en-US" dirty="0" err="1" smtClean="0"/>
              <a:t>h,e</a:t>
            </a:r>
            <a:r>
              <a:rPr lang="en-US" dirty="0" smtClean="0"/>
              <a:t>) := 1 if h == e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0 o/w</a:t>
            </a:r>
            <a:endParaRPr lang="en-US" dirty="0"/>
          </a:p>
        </p:txBody>
      </p:sp>
      <p:pic>
        <p:nvPicPr>
          <p:cNvPr id="63" name="Picture 62" descr="1206564683243345793sarxos_Ruller.svg.hi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35835">
            <a:off x="7644066" y="3753977"/>
            <a:ext cx="1436367" cy="687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5894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Formalism</a:t>
            </a:r>
            <a:endParaRPr lang="en-US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9</a:t>
            </a:fld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838200" y="3777734"/>
            <a:ext cx="13716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838200" y="4233333"/>
            <a:ext cx="13716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endCxn id="12" idx="1"/>
          </p:cNvCxnSpPr>
          <p:nvPr/>
        </p:nvCxnSpPr>
        <p:spPr>
          <a:xfrm>
            <a:off x="4436385" y="3853934"/>
            <a:ext cx="381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86834" y="40502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3722" y="3581400"/>
            <a:ext cx="235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817385" y="36692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</a:t>
            </a:r>
            <a:endParaRPr lang="en-US" dirty="0"/>
          </a:p>
        </p:txBody>
      </p:sp>
      <p:pic>
        <p:nvPicPr>
          <p:cNvPr id="18" name="Picture 17" descr="imgr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1600200"/>
            <a:ext cx="1065299" cy="1185333"/>
          </a:xfrm>
          <a:prstGeom prst="rect">
            <a:avLst/>
          </a:prstGeom>
        </p:spPr>
      </p:pic>
      <p:pic>
        <p:nvPicPr>
          <p:cNvPr id="19" name="Picture 18" descr="top_secret_file_0515-0911-0222-3450_SMU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334000"/>
            <a:ext cx="914400" cy="914400"/>
          </a:xfrm>
          <a:prstGeom prst="rect">
            <a:avLst/>
          </a:prstGeom>
        </p:spPr>
      </p:pic>
      <p:cxnSp>
        <p:nvCxnSpPr>
          <p:cNvPr id="21" name="Straight Arrow Connector 20"/>
          <p:cNvCxnSpPr>
            <a:stCxn id="19" idx="0"/>
          </p:cNvCxnSpPr>
          <p:nvPr/>
        </p:nvCxnSpPr>
        <p:spPr>
          <a:xfrm flipH="1" flipV="1">
            <a:off x="662518" y="4419600"/>
            <a:ext cx="23282" cy="914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22"/>
          <p:cNvCxnSpPr>
            <a:stCxn id="18" idx="1"/>
            <a:endCxn id="11" idx="0"/>
          </p:cNvCxnSpPr>
          <p:nvPr/>
        </p:nvCxnSpPr>
        <p:spPr>
          <a:xfrm rot="10800000" flipV="1">
            <a:off x="651698" y="2192866"/>
            <a:ext cx="1939103" cy="1388533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Elbow Connector 27"/>
          <p:cNvCxnSpPr>
            <a:stCxn id="12" idx="0"/>
          </p:cNvCxnSpPr>
          <p:nvPr/>
        </p:nvCxnSpPr>
        <p:spPr>
          <a:xfrm rot="16200000" flipV="1">
            <a:off x="3890821" y="2586182"/>
            <a:ext cx="1002268" cy="1163904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Cloud Callout 5"/>
          <p:cNvSpPr/>
          <p:nvPr/>
        </p:nvSpPr>
        <p:spPr>
          <a:xfrm>
            <a:off x="3454400" y="1371600"/>
            <a:ext cx="1193800" cy="609600"/>
          </a:xfrm>
          <a:prstGeom prst="cloudCallout">
            <a:avLst>
              <a:gd name="adj1" fmla="val -68385"/>
              <a:gd name="adj2" fmla="val 3869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 descr="top_secret_file_0515-0911-0222-3450_SMU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1447800"/>
            <a:ext cx="457200" cy="457200"/>
          </a:xfrm>
          <a:prstGeom prst="rect">
            <a:avLst/>
          </a:prstGeom>
        </p:spPr>
      </p:pic>
      <p:pic>
        <p:nvPicPr>
          <p:cNvPr id="14" name="Picture 13" descr="imgres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3429000"/>
            <a:ext cx="2133600" cy="132974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30" name="TextBox 29"/>
          <p:cNvSpPr txBox="1"/>
          <p:nvPr/>
        </p:nvSpPr>
        <p:spPr>
          <a:xfrm>
            <a:off x="5754301" y="2785533"/>
            <a:ext cx="1095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Exploit e</a:t>
            </a:r>
            <a:endParaRPr lang="en-US" dirty="0"/>
          </a:p>
        </p:txBody>
      </p:sp>
      <p:sp>
        <p:nvSpPr>
          <p:cNvPr id="43" name="Rectangle 42"/>
          <p:cNvSpPr/>
          <p:nvPr/>
        </p:nvSpPr>
        <p:spPr>
          <a:xfrm>
            <a:off x="5486400" y="3591467"/>
            <a:ext cx="1676400" cy="9922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Gain Model</a:t>
            </a:r>
          </a:p>
        </p:txBody>
      </p:sp>
      <p:cxnSp>
        <p:nvCxnSpPr>
          <p:cNvPr id="45" name="Elbow Connector 44"/>
          <p:cNvCxnSpPr>
            <a:stCxn id="19" idx="3"/>
            <a:endCxn id="55" idx="1"/>
          </p:cNvCxnSpPr>
          <p:nvPr/>
        </p:nvCxnSpPr>
        <p:spPr>
          <a:xfrm flipV="1">
            <a:off x="1143000" y="5225534"/>
            <a:ext cx="5021935" cy="565666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Elbow Connector 48"/>
          <p:cNvCxnSpPr>
            <a:stCxn id="18" idx="3"/>
            <a:endCxn id="30" idx="0"/>
          </p:cNvCxnSpPr>
          <p:nvPr/>
        </p:nvCxnSpPr>
        <p:spPr>
          <a:xfrm>
            <a:off x="3656099" y="2192867"/>
            <a:ext cx="2646001" cy="592666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30" idx="2"/>
            <a:endCxn id="43" idx="0"/>
          </p:cNvCxnSpPr>
          <p:nvPr/>
        </p:nvCxnSpPr>
        <p:spPr>
          <a:xfrm>
            <a:off x="6302100" y="3154865"/>
            <a:ext cx="22500" cy="4366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7162800" y="4085735"/>
            <a:ext cx="381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6164935" y="50408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</a:t>
            </a:r>
            <a:endParaRPr lang="en-US" dirty="0"/>
          </a:p>
        </p:txBody>
      </p:sp>
      <p:cxnSp>
        <p:nvCxnSpPr>
          <p:cNvPr id="57" name="Straight Arrow Connector 56"/>
          <p:cNvCxnSpPr>
            <a:stCxn id="55" idx="0"/>
            <a:endCxn id="43" idx="2"/>
          </p:cNvCxnSpPr>
          <p:nvPr/>
        </p:nvCxnSpPr>
        <p:spPr>
          <a:xfrm flipV="1">
            <a:off x="6321457" y="4583668"/>
            <a:ext cx="3143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7611756" y="3886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</a:t>
            </a:r>
            <a:endParaRPr lang="en-US" dirty="0"/>
          </a:p>
        </p:txBody>
      </p:sp>
      <p:sp>
        <p:nvSpPr>
          <p:cNvPr id="29" name="Cloud Callout 28"/>
          <p:cNvSpPr/>
          <p:nvPr/>
        </p:nvSpPr>
        <p:spPr>
          <a:xfrm>
            <a:off x="1295400" y="1397000"/>
            <a:ext cx="1193800" cy="609600"/>
          </a:xfrm>
          <a:prstGeom prst="cloudCallout">
            <a:avLst>
              <a:gd name="adj1" fmla="val 74877"/>
              <a:gd name="adj2" fmla="val 23412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 descr="top_secret_file_0515-0911-0222-3450_SMU.jpg"/>
          <p:cNvPicPr>
            <a:picLocks noChangeAspect="1"/>
          </p:cNvPicPr>
          <p:nvPr/>
        </p:nvPicPr>
        <p:blipFill>
          <a:blip r:embed="rId5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0" y="1473200"/>
            <a:ext cx="457200" cy="457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71600" y="1535668"/>
            <a:ext cx="3513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3517899" y="1476401"/>
            <a:ext cx="395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H’</a:t>
            </a:r>
            <a:endParaRPr lang="en-US" dirty="0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8756885"/>
              </p:ext>
            </p:extLst>
          </p:nvPr>
        </p:nvGraphicFramePr>
        <p:xfrm>
          <a:off x="4808621" y="1447800"/>
          <a:ext cx="2506579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4" name="Equation" r:id="rId7" imgW="1587500" imgH="241300" progId="Equation.3">
                  <p:embed/>
                </p:oleObj>
              </mc:Choice>
              <mc:Fallback>
                <p:oleObj name="Equation" r:id="rId7" imgW="15875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808621" y="1447800"/>
                        <a:ext cx="2506579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6987881"/>
              </p:ext>
            </p:extLst>
          </p:nvPr>
        </p:nvGraphicFramePr>
        <p:xfrm>
          <a:off x="4230688" y="5638800"/>
          <a:ext cx="3730625" cy="760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5" name="Equation" r:id="rId9" imgW="2362200" imgH="482600" progId="Equation.3">
                  <p:embed/>
                </p:oleObj>
              </mc:Choice>
              <mc:Fallback>
                <p:oleObj name="Equation" r:id="rId9" imgW="23622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230688" y="5638800"/>
                        <a:ext cx="3730625" cy="760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2383858"/>
              </p:ext>
            </p:extLst>
          </p:nvPr>
        </p:nvGraphicFramePr>
        <p:xfrm>
          <a:off x="5621337" y="4214813"/>
          <a:ext cx="1465263" cy="280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6" name="Equation" r:id="rId11" imgW="927100" imgH="177800" progId="Equation.3">
                  <p:embed/>
                </p:oleObj>
              </mc:Choice>
              <mc:Fallback>
                <p:oleObj name="Equation" r:id="rId11" imgW="9271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621337" y="4214813"/>
                        <a:ext cx="1465263" cy="280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1383126"/>
              </p:ext>
            </p:extLst>
          </p:nvPr>
        </p:nvGraphicFramePr>
        <p:xfrm>
          <a:off x="2609850" y="4802188"/>
          <a:ext cx="1425575" cy="261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7" name="Equation" r:id="rId13" imgW="901700" imgH="165100" progId="Equation.3">
                  <p:embed/>
                </p:oleObj>
              </mc:Choice>
              <mc:Fallback>
                <p:oleObj name="Equation" r:id="rId13" imgW="9017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609850" y="4802188"/>
                        <a:ext cx="1425575" cy="2619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420804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PIOTRM@W88461XAYJYT3PP7" val="4113"/>
  <p:tag name="DEFAULTDISPLAYSOURCE" val="\documentclass{article}&#10;&#10;\pagestyle{empty}&#10;&#10;\begin{document}&#10;&#10;&#10;\end{document}"/>
  <p:tag name="EMBEDFONTS" val="0"/>
  <p:tag name="TEXPOINTINIT" val="\newcommand{pevalp}{2}{\llbracket #1 \rrbracket #2}&#10;\newcommand{ra}{0}{\rightarrow}&#10;\newcommand{la}{0}{\leftarrow}"/>
  <p:tag name="ACCESSLIST" val="\newcommand{pevalp}{2}{\llbracket #1 \rrbracket #2}&#10;\newcommand{ra}{0}{\rightarrow}&#10;\newcommand{la}{0}{\leftarrow}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Clarity.thmx</Template>
  <TotalTime>14493</TotalTime>
  <Words>2291</Words>
  <Application>Microsoft Macintosh PowerPoint</Application>
  <PresentationFormat>On-screen Show (4:3)</PresentationFormat>
  <Paragraphs>776</Paragraphs>
  <Slides>67</Slides>
  <Notes>43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69" baseType="lpstr">
      <vt:lpstr>Clarity</vt:lpstr>
      <vt:lpstr>Equation</vt:lpstr>
      <vt:lpstr>Models and Games for Quantifying Vulnerability of Secret Information</vt:lpstr>
      <vt:lpstr>Information flow</vt:lpstr>
      <vt:lpstr>Information flow</vt:lpstr>
      <vt:lpstr>Information flow</vt:lpstr>
      <vt:lpstr>Quantitative Information flow</vt:lpstr>
      <vt:lpstr>QIF Examples</vt:lpstr>
      <vt:lpstr>QIF Metrics</vt:lpstr>
      <vt:lpstr>Quantified vulnerability</vt:lpstr>
      <vt:lpstr>Formalism</vt:lpstr>
      <vt:lpstr>Probabilistic Formalism</vt:lpstr>
      <vt:lpstr>Iteration</vt:lpstr>
      <vt:lpstr>PowerPoint Presentation</vt:lpstr>
      <vt:lpstr>Channel  Program</vt:lpstr>
      <vt:lpstr>Probabilistic programming</vt:lpstr>
      <vt:lpstr>Program  Channel</vt:lpstr>
      <vt:lpstr>“PL”</vt:lpstr>
      <vt:lpstr>Approximation</vt:lpstr>
      <vt:lpstr>PowerPoint Presentation</vt:lpstr>
      <vt:lpstr>PowerPoint Presentation</vt:lpstr>
      <vt:lpstr>Adaptive adversary choice</vt:lpstr>
      <vt:lpstr>Backward inference</vt:lpstr>
      <vt:lpstr>Adaptive power</vt:lpstr>
      <vt:lpstr>PowerPoint Presentation</vt:lpstr>
      <vt:lpstr>Entropy: non-renewable resource</vt:lpstr>
      <vt:lpstr>Entropy: non-renewable resource</vt:lpstr>
      <vt:lpstr>Evolving secrets</vt:lpstr>
      <vt:lpstr>Entropy: renewable resource?</vt:lpstr>
      <vt:lpstr>Adaptive exploitation</vt:lpstr>
      <vt:lpstr>Adaptive exploitation power</vt:lpstr>
      <vt:lpstr>Belief in Δ</vt:lpstr>
      <vt:lpstr>Entropy of H vs. Entropy of Δ</vt:lpstr>
      <vt:lpstr>Entropy of H vs. Entropy of Δ</vt:lpstr>
      <vt:lpstr>PowerPoint Presentation</vt:lpstr>
      <vt:lpstr>Generalizing gain model</vt:lpstr>
      <vt:lpstr>Gain with costly observation</vt:lpstr>
      <vt:lpstr>Gain vs. Loss</vt:lpstr>
      <vt:lpstr>Gain vs. Loss</vt:lpstr>
      <vt:lpstr>PowerPoint Presentation</vt:lpstr>
      <vt:lpstr>Passive defender</vt:lpstr>
      <vt:lpstr>Active defender: simultaneous actions</vt:lpstr>
      <vt:lpstr>Active defender: (Nash) equilibrium</vt:lpstr>
      <vt:lpstr>Picking vs. Guessing Passwords / Keys</vt:lpstr>
      <vt:lpstr>Password cost model</vt:lpstr>
      <vt:lpstr>Password equilibria (capped guesses)</vt:lpstr>
      <vt:lpstr>Password (costly guesses)</vt:lpstr>
      <vt:lpstr>Key cost model</vt:lpstr>
      <vt:lpstr>Key equilibria (capped guesses)</vt:lpstr>
      <vt:lpstr>Key (costly guesses)</vt:lpstr>
      <vt:lpstr>PowerPoint Presentation</vt:lpstr>
      <vt:lpstr>PowerPoint Presentation</vt:lpstr>
      <vt:lpstr>Probabilistic Abstract Interpretation</vt:lpstr>
      <vt:lpstr>Concrete Interpretation</vt:lpstr>
      <vt:lpstr>Abstract Interpretation</vt:lpstr>
      <vt:lpstr>Abstract Interpretation</vt:lpstr>
      <vt:lpstr>Probabilistic Interpretation</vt:lpstr>
      <vt:lpstr>Concrete Probabilistic Semantics</vt:lpstr>
      <vt:lpstr>Subdistribution operations</vt:lpstr>
      <vt:lpstr>Subdistribution Abstraction</vt:lpstr>
      <vt:lpstr>Subdistribution Abstraction: Probabilistic Polyhedra</vt:lpstr>
      <vt:lpstr>Abstraction imprecision </vt:lpstr>
      <vt:lpstr>Probabilistic Abstract Interpretation</vt:lpstr>
      <vt:lpstr>Example abstract operation</vt:lpstr>
      <vt:lpstr>Conditioning</vt:lpstr>
      <vt:lpstr>Simplify representation</vt:lpstr>
      <vt:lpstr>Add and simplify</vt:lpstr>
      <vt:lpstr>Primitives for operations</vt:lpstr>
      <vt:lpstr>Probabilistic Abstract Interpretation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Dynamic Enforcement of Knowledge-based  Security Policies</dc:title>
  <dc:creator>piotrm</dc:creator>
  <cp:lastModifiedBy>Piotr Mardziel</cp:lastModifiedBy>
  <cp:revision>621</cp:revision>
  <dcterms:created xsi:type="dcterms:W3CDTF">2011-04-06T18:22:20Z</dcterms:created>
  <dcterms:modified xsi:type="dcterms:W3CDTF">2015-05-07T15:08:20Z</dcterms:modified>
</cp:coreProperties>
</file>